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7548800" cy="36576000"/>
  <p:notesSz cx="9199563" cy="6858000"/>
  <p:defaultTextStyle>
    <a:defPPr>
      <a:defRPr lang="en-US"/>
    </a:defPPr>
    <a:lvl1pPr algn="l" rtl="0" fontAlgn="base">
      <a:lnSpc>
        <a:spcPct val="85000"/>
      </a:lnSpc>
      <a:spcBef>
        <a:spcPct val="0"/>
      </a:spcBef>
      <a:spcAft>
        <a:spcPct val="0"/>
      </a:spcAft>
      <a:defRPr sz="9500" kern="1200">
        <a:solidFill>
          <a:schemeClr val="tx1"/>
        </a:solidFill>
        <a:latin typeface="Arial Narrow" pitchFamily="34" charset="0"/>
        <a:ea typeface="+mn-ea"/>
        <a:cs typeface="+mn-cs"/>
      </a:defRPr>
    </a:lvl1pPr>
    <a:lvl2pPr marL="457200" algn="l" rtl="0" fontAlgn="base">
      <a:lnSpc>
        <a:spcPct val="85000"/>
      </a:lnSpc>
      <a:spcBef>
        <a:spcPct val="0"/>
      </a:spcBef>
      <a:spcAft>
        <a:spcPct val="0"/>
      </a:spcAft>
      <a:defRPr sz="9500" kern="1200">
        <a:solidFill>
          <a:schemeClr val="tx1"/>
        </a:solidFill>
        <a:latin typeface="Arial Narrow" pitchFamily="34" charset="0"/>
        <a:ea typeface="+mn-ea"/>
        <a:cs typeface="+mn-cs"/>
      </a:defRPr>
    </a:lvl2pPr>
    <a:lvl3pPr marL="914400" algn="l" rtl="0" fontAlgn="base">
      <a:lnSpc>
        <a:spcPct val="85000"/>
      </a:lnSpc>
      <a:spcBef>
        <a:spcPct val="0"/>
      </a:spcBef>
      <a:spcAft>
        <a:spcPct val="0"/>
      </a:spcAft>
      <a:defRPr sz="9500" kern="1200">
        <a:solidFill>
          <a:schemeClr val="tx1"/>
        </a:solidFill>
        <a:latin typeface="Arial Narrow" pitchFamily="34" charset="0"/>
        <a:ea typeface="+mn-ea"/>
        <a:cs typeface="+mn-cs"/>
      </a:defRPr>
    </a:lvl3pPr>
    <a:lvl4pPr marL="1371600" algn="l" rtl="0" fontAlgn="base">
      <a:lnSpc>
        <a:spcPct val="85000"/>
      </a:lnSpc>
      <a:spcBef>
        <a:spcPct val="0"/>
      </a:spcBef>
      <a:spcAft>
        <a:spcPct val="0"/>
      </a:spcAft>
      <a:defRPr sz="9500" kern="1200">
        <a:solidFill>
          <a:schemeClr val="tx1"/>
        </a:solidFill>
        <a:latin typeface="Arial Narrow" pitchFamily="34" charset="0"/>
        <a:ea typeface="+mn-ea"/>
        <a:cs typeface="+mn-cs"/>
      </a:defRPr>
    </a:lvl4pPr>
    <a:lvl5pPr marL="1828800" algn="l" rtl="0" fontAlgn="base">
      <a:lnSpc>
        <a:spcPct val="85000"/>
      </a:lnSpc>
      <a:spcBef>
        <a:spcPct val="0"/>
      </a:spcBef>
      <a:spcAft>
        <a:spcPct val="0"/>
      </a:spcAft>
      <a:defRPr sz="9500" kern="1200">
        <a:solidFill>
          <a:schemeClr val="tx1"/>
        </a:solidFill>
        <a:latin typeface="Arial Narrow" pitchFamily="34" charset="0"/>
        <a:ea typeface="+mn-ea"/>
        <a:cs typeface="+mn-cs"/>
      </a:defRPr>
    </a:lvl5pPr>
    <a:lvl6pPr marL="2286000" algn="l" defTabSz="914400" rtl="0" eaLnBrk="1" latinLnBrk="0" hangingPunct="1">
      <a:defRPr sz="9500" kern="1200">
        <a:solidFill>
          <a:schemeClr val="tx1"/>
        </a:solidFill>
        <a:latin typeface="Arial Narrow" pitchFamily="34" charset="0"/>
        <a:ea typeface="+mn-ea"/>
        <a:cs typeface="+mn-cs"/>
      </a:defRPr>
    </a:lvl6pPr>
    <a:lvl7pPr marL="2743200" algn="l" defTabSz="914400" rtl="0" eaLnBrk="1" latinLnBrk="0" hangingPunct="1">
      <a:defRPr sz="9500" kern="1200">
        <a:solidFill>
          <a:schemeClr val="tx1"/>
        </a:solidFill>
        <a:latin typeface="Arial Narrow" pitchFamily="34" charset="0"/>
        <a:ea typeface="+mn-ea"/>
        <a:cs typeface="+mn-cs"/>
      </a:defRPr>
    </a:lvl7pPr>
    <a:lvl8pPr marL="3200400" algn="l" defTabSz="914400" rtl="0" eaLnBrk="1" latinLnBrk="0" hangingPunct="1">
      <a:defRPr sz="9500" kern="1200">
        <a:solidFill>
          <a:schemeClr val="tx1"/>
        </a:solidFill>
        <a:latin typeface="Arial Narrow" pitchFamily="34" charset="0"/>
        <a:ea typeface="+mn-ea"/>
        <a:cs typeface="+mn-cs"/>
      </a:defRPr>
    </a:lvl8pPr>
    <a:lvl9pPr marL="3657600" algn="l" defTabSz="914400" rtl="0" eaLnBrk="1" latinLnBrk="0" hangingPunct="1">
      <a:defRPr sz="95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B2B2B2"/>
    <a:srgbClr val="DDDDDD"/>
    <a:srgbClr val="4D4D4D"/>
    <a:srgbClr val="FF7979"/>
    <a:srgbClr val="FBC98D"/>
    <a:srgbClr val="FFB7B7"/>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780" y="930"/>
      </p:cViewPr>
      <p:guideLst>
        <p:guide orient="horz" pos="11520"/>
        <p:guide pos="149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987800" cy="381000"/>
          </a:xfrm>
          <a:prstGeom prst="rect">
            <a:avLst/>
          </a:prstGeom>
          <a:noFill/>
          <a:ln w="9525">
            <a:noFill/>
            <a:miter lim="800000"/>
            <a:headEnd/>
            <a:tailEnd/>
          </a:ln>
          <a:effectLst/>
        </p:spPr>
        <p:txBody>
          <a:bodyPr vert="horz" wrap="square" lIns="91890" tIns="45946" rIns="91890" bIns="45946" numCol="1" anchor="t" anchorCtr="0" compatLnSpc="1">
            <a:prstTxWarp prst="textNoShape">
              <a:avLst/>
            </a:prstTxWarp>
          </a:bodyPr>
          <a:lstStyle>
            <a:lvl1pPr defTabSz="919163">
              <a:defRPr sz="1300"/>
            </a:lvl1pPr>
          </a:lstStyle>
          <a:p>
            <a:pPr>
              <a:defRPr/>
            </a:pPr>
            <a:endParaRPr lang="en-US" dirty="0"/>
          </a:p>
        </p:txBody>
      </p:sp>
      <p:sp>
        <p:nvSpPr>
          <p:cNvPr id="4099" name="Rectangle 1027"/>
          <p:cNvSpPr>
            <a:spLocks noGrp="1" noChangeArrowheads="1"/>
          </p:cNvSpPr>
          <p:nvPr>
            <p:ph type="dt" sz="quarter" idx="1"/>
          </p:nvPr>
        </p:nvSpPr>
        <p:spPr bwMode="auto">
          <a:xfrm>
            <a:off x="5211763" y="0"/>
            <a:ext cx="3987800" cy="381000"/>
          </a:xfrm>
          <a:prstGeom prst="rect">
            <a:avLst/>
          </a:prstGeom>
          <a:noFill/>
          <a:ln w="9525">
            <a:noFill/>
            <a:miter lim="800000"/>
            <a:headEnd/>
            <a:tailEnd/>
          </a:ln>
          <a:effectLst/>
        </p:spPr>
        <p:txBody>
          <a:bodyPr vert="horz" wrap="square" lIns="91890" tIns="45946" rIns="91890" bIns="45946" numCol="1" anchor="t" anchorCtr="0" compatLnSpc="1">
            <a:prstTxWarp prst="textNoShape">
              <a:avLst/>
            </a:prstTxWarp>
          </a:bodyPr>
          <a:lstStyle>
            <a:lvl1pPr algn="r" defTabSz="919163">
              <a:defRPr sz="1300"/>
            </a:lvl1pPr>
          </a:lstStyle>
          <a:p>
            <a:pPr>
              <a:defRPr/>
            </a:pPr>
            <a:endParaRPr lang="en-US" dirty="0"/>
          </a:p>
        </p:txBody>
      </p:sp>
      <p:sp>
        <p:nvSpPr>
          <p:cNvPr id="4100" name="Rectangle 1028"/>
          <p:cNvSpPr>
            <a:spLocks noGrp="1" noChangeArrowheads="1"/>
          </p:cNvSpPr>
          <p:nvPr>
            <p:ph type="ftr" sz="quarter" idx="2"/>
          </p:nvPr>
        </p:nvSpPr>
        <p:spPr bwMode="auto">
          <a:xfrm>
            <a:off x="0" y="6477000"/>
            <a:ext cx="3987800" cy="381000"/>
          </a:xfrm>
          <a:prstGeom prst="rect">
            <a:avLst/>
          </a:prstGeom>
          <a:noFill/>
          <a:ln w="9525">
            <a:noFill/>
            <a:miter lim="800000"/>
            <a:headEnd/>
            <a:tailEnd/>
          </a:ln>
          <a:effectLst/>
        </p:spPr>
        <p:txBody>
          <a:bodyPr vert="horz" wrap="square" lIns="91890" tIns="45946" rIns="91890" bIns="45946" numCol="1" anchor="b" anchorCtr="0" compatLnSpc="1">
            <a:prstTxWarp prst="textNoShape">
              <a:avLst/>
            </a:prstTxWarp>
          </a:bodyPr>
          <a:lstStyle>
            <a:lvl1pPr defTabSz="919163">
              <a:defRPr sz="1300"/>
            </a:lvl1pPr>
          </a:lstStyle>
          <a:p>
            <a:pPr>
              <a:defRPr/>
            </a:pPr>
            <a:endParaRPr lang="en-US" dirty="0"/>
          </a:p>
        </p:txBody>
      </p:sp>
      <p:sp>
        <p:nvSpPr>
          <p:cNvPr id="4101" name="Rectangle 1029"/>
          <p:cNvSpPr>
            <a:spLocks noGrp="1" noChangeArrowheads="1"/>
          </p:cNvSpPr>
          <p:nvPr>
            <p:ph type="sldNum" sz="quarter" idx="3"/>
          </p:nvPr>
        </p:nvSpPr>
        <p:spPr bwMode="auto">
          <a:xfrm>
            <a:off x="5211763" y="6477000"/>
            <a:ext cx="3987800" cy="381000"/>
          </a:xfrm>
          <a:prstGeom prst="rect">
            <a:avLst/>
          </a:prstGeom>
          <a:noFill/>
          <a:ln w="9525">
            <a:noFill/>
            <a:miter lim="800000"/>
            <a:headEnd/>
            <a:tailEnd/>
          </a:ln>
          <a:effectLst/>
        </p:spPr>
        <p:txBody>
          <a:bodyPr vert="horz" wrap="square" lIns="91890" tIns="45946" rIns="91890" bIns="45946" numCol="1" anchor="b" anchorCtr="0" compatLnSpc="1">
            <a:prstTxWarp prst="textNoShape">
              <a:avLst/>
            </a:prstTxWarp>
          </a:bodyPr>
          <a:lstStyle>
            <a:lvl1pPr algn="r" defTabSz="919163">
              <a:defRPr sz="1300"/>
            </a:lvl1pPr>
          </a:lstStyle>
          <a:p>
            <a:pPr>
              <a:defRPr/>
            </a:pPr>
            <a:fld id="{FAB7843B-821E-4D46-A5AD-6859147A31B4}" type="slidenum">
              <a:rPr lang="en-US"/>
              <a:pPr>
                <a:defRPr/>
              </a:pPr>
              <a:t>‹#›</a:t>
            </a:fld>
            <a:endParaRPr lang="en-US" dirty="0"/>
          </a:p>
        </p:txBody>
      </p:sp>
    </p:spTree>
    <p:extLst>
      <p:ext uri="{BB962C8B-B14F-4D97-AF65-F5344CB8AC3E}">
        <p14:creationId xmlns:p14="http://schemas.microsoft.com/office/powerpoint/2010/main" val="3100036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9862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dirty="0"/>
          </a:p>
        </p:txBody>
      </p:sp>
      <p:sp>
        <p:nvSpPr>
          <p:cNvPr id="17411" name="Rectangle 3"/>
          <p:cNvSpPr>
            <a:spLocks noGrp="1" noChangeArrowheads="1"/>
          </p:cNvSpPr>
          <p:nvPr>
            <p:ph type="dt" idx="1"/>
          </p:nvPr>
        </p:nvSpPr>
        <p:spPr bwMode="auto">
          <a:xfrm>
            <a:off x="5210175" y="0"/>
            <a:ext cx="39878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9AB4DC7E-C61F-4F27-9695-07D56DD729FF}" type="datetimeFigureOut">
              <a:rPr lang="en-US"/>
              <a:pPr>
                <a:defRPr/>
              </a:pPr>
              <a:t>3/18/2013</a:t>
            </a:fld>
            <a:endParaRPr lang="en-US" dirty="0"/>
          </a:p>
        </p:txBody>
      </p:sp>
      <p:sp>
        <p:nvSpPr>
          <p:cNvPr id="3076" name="Rectangle 4"/>
          <p:cNvSpPr>
            <a:spLocks noGrp="1" noRot="1" noChangeAspect="1" noChangeArrowheads="1" noTextEdit="1"/>
          </p:cNvSpPr>
          <p:nvPr>
            <p:ph type="sldImg" idx="2"/>
          </p:nvPr>
        </p:nvSpPr>
        <p:spPr bwMode="auto">
          <a:xfrm>
            <a:off x="2927350" y="514350"/>
            <a:ext cx="3344863" cy="25717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20750" y="3257550"/>
            <a:ext cx="735965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6513513"/>
            <a:ext cx="39862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dirty="0"/>
          </a:p>
        </p:txBody>
      </p:sp>
      <p:sp>
        <p:nvSpPr>
          <p:cNvPr id="17415" name="Rectangle 7"/>
          <p:cNvSpPr>
            <a:spLocks noGrp="1" noChangeArrowheads="1"/>
          </p:cNvSpPr>
          <p:nvPr>
            <p:ph type="sldNum" sz="quarter" idx="5"/>
          </p:nvPr>
        </p:nvSpPr>
        <p:spPr bwMode="auto">
          <a:xfrm>
            <a:off x="5210175" y="6513513"/>
            <a:ext cx="39878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5885ACD4-88F5-42BA-BC37-A507BF979196}" type="slidenum">
              <a:rPr lang="en-US"/>
              <a:pPr>
                <a:defRPr/>
              </a:pPr>
              <a:t>‹#›</a:t>
            </a:fld>
            <a:endParaRPr lang="en-US" dirty="0"/>
          </a:p>
        </p:txBody>
      </p:sp>
    </p:spTree>
    <p:extLst>
      <p:ext uri="{BB962C8B-B14F-4D97-AF65-F5344CB8AC3E}">
        <p14:creationId xmlns:p14="http://schemas.microsoft.com/office/powerpoint/2010/main" val="13292660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65525" y="11361738"/>
            <a:ext cx="40417750" cy="7840662"/>
          </a:xfrm>
        </p:spPr>
        <p:txBody>
          <a:bodyPr/>
          <a:lstStyle/>
          <a:p>
            <a:r>
              <a:rPr lang="en-US" smtClean="0"/>
              <a:t>Click to edit Master title style</a:t>
            </a:r>
            <a:endParaRPr lang="en-US"/>
          </a:p>
        </p:txBody>
      </p:sp>
      <p:sp>
        <p:nvSpPr>
          <p:cNvPr id="3" name="Subtitle 2"/>
          <p:cNvSpPr>
            <a:spLocks noGrp="1"/>
          </p:cNvSpPr>
          <p:nvPr>
            <p:ph type="subTitle" idx="1"/>
          </p:nvPr>
        </p:nvSpPr>
        <p:spPr>
          <a:xfrm>
            <a:off x="7132638" y="20726400"/>
            <a:ext cx="33283525" cy="9347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FAF619F-6A74-483D-8D26-7EDB9A86293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5AE4B48-B0C6-46B9-A74F-8FFE20ECDF1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4472563" y="1465263"/>
            <a:ext cx="10698162" cy="312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78075" y="1465263"/>
            <a:ext cx="31942088" cy="312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80E2B31-CC3A-495A-8A88-3398249228C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B8FA0D2-D4C2-4395-9096-75655D6BDDD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56025" y="23502938"/>
            <a:ext cx="40416163" cy="72644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756025" y="15501938"/>
            <a:ext cx="40416163" cy="80010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5F2F488-2C65-440C-A0C0-94FD5E5D9CE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78075" y="8534400"/>
            <a:ext cx="21320125" cy="24137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3850600" y="8534400"/>
            <a:ext cx="21320125" cy="24137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1D86105-841A-4F01-9A26-66A5B9A8D1D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378075" y="8186738"/>
            <a:ext cx="21008975"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378075" y="11599863"/>
            <a:ext cx="21008975"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4153813" y="8186738"/>
            <a:ext cx="21016912"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4153813" y="11599863"/>
            <a:ext cx="21016912"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EB3043D-C52A-4D48-B433-615FC06898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CD8BD83-F76E-4014-B730-F38A74EA8D3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0DE8162-CCEF-4C0A-BC4D-3546E8548A6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78075" y="1455738"/>
            <a:ext cx="15643225" cy="61976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8589625" y="1455738"/>
            <a:ext cx="26581100" cy="31216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378075" y="7653338"/>
            <a:ext cx="15643225" cy="2501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15FA707-A0C1-47E2-9FE0-050074CE508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20213" y="25603200"/>
            <a:ext cx="28528962" cy="30226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9320213" y="3268663"/>
            <a:ext cx="28528962" cy="2194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9320213" y="28625800"/>
            <a:ext cx="28528962" cy="4292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ED653EB-C32C-46E9-97F8-4F9E34CDD6B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78075" y="1465263"/>
            <a:ext cx="42792650" cy="6096000"/>
          </a:xfrm>
          <a:prstGeom prst="rect">
            <a:avLst/>
          </a:prstGeom>
          <a:noFill/>
          <a:ln w="9525">
            <a:noFill/>
            <a:miter lim="800000"/>
            <a:headEnd/>
            <a:tailEnd/>
          </a:ln>
        </p:spPr>
        <p:txBody>
          <a:bodyPr vert="horz" wrap="square" lIns="480709" tIns="240355" rIns="480709" bIns="24035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378075" y="8534400"/>
            <a:ext cx="42792650" cy="24137938"/>
          </a:xfrm>
          <a:prstGeom prst="rect">
            <a:avLst/>
          </a:prstGeom>
          <a:noFill/>
          <a:ln w="9525">
            <a:noFill/>
            <a:miter lim="800000"/>
            <a:headEnd/>
            <a:tailEnd/>
          </a:ln>
        </p:spPr>
        <p:txBody>
          <a:bodyPr vert="horz" wrap="square" lIns="480709" tIns="240355" rIns="480709" bIns="24035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378075" y="33307338"/>
            <a:ext cx="11093450" cy="2540000"/>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nSpc>
                <a:spcPct val="100000"/>
              </a:lnSpc>
              <a:defRPr sz="7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16246475" y="33307338"/>
            <a:ext cx="15055850" cy="2540000"/>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gn="ctr">
              <a:lnSpc>
                <a:spcPct val="100000"/>
              </a:lnSpc>
              <a:defRPr sz="7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34077275" y="33307338"/>
            <a:ext cx="11093450" cy="2540000"/>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gn="r">
              <a:lnSpc>
                <a:spcPct val="100000"/>
              </a:lnSpc>
              <a:defRPr sz="7400">
                <a:latin typeface="Arial" charset="0"/>
              </a:defRPr>
            </a:lvl1pPr>
          </a:lstStyle>
          <a:p>
            <a:pPr>
              <a:defRPr/>
            </a:pPr>
            <a:fld id="{4F1FB1D2-BD16-410C-A20F-452C7B63B91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6950" rtl="0" eaLnBrk="0" fontAlgn="base" hangingPunct="0">
        <a:spcBef>
          <a:spcPct val="0"/>
        </a:spcBef>
        <a:spcAft>
          <a:spcPct val="0"/>
        </a:spcAft>
        <a:defRPr sz="23100">
          <a:solidFill>
            <a:schemeClr val="tx2"/>
          </a:solidFill>
          <a:latin typeface="+mj-lt"/>
          <a:ea typeface="+mj-ea"/>
          <a:cs typeface="+mj-cs"/>
        </a:defRPr>
      </a:lvl1pPr>
      <a:lvl2pPr algn="ctr" defTabSz="4806950" rtl="0" eaLnBrk="0" fontAlgn="base" hangingPunct="0">
        <a:spcBef>
          <a:spcPct val="0"/>
        </a:spcBef>
        <a:spcAft>
          <a:spcPct val="0"/>
        </a:spcAft>
        <a:defRPr sz="23100">
          <a:solidFill>
            <a:schemeClr val="tx2"/>
          </a:solidFill>
          <a:latin typeface="Arial" charset="0"/>
        </a:defRPr>
      </a:lvl2pPr>
      <a:lvl3pPr algn="ctr" defTabSz="4806950" rtl="0" eaLnBrk="0" fontAlgn="base" hangingPunct="0">
        <a:spcBef>
          <a:spcPct val="0"/>
        </a:spcBef>
        <a:spcAft>
          <a:spcPct val="0"/>
        </a:spcAft>
        <a:defRPr sz="23100">
          <a:solidFill>
            <a:schemeClr val="tx2"/>
          </a:solidFill>
          <a:latin typeface="Arial" charset="0"/>
        </a:defRPr>
      </a:lvl3pPr>
      <a:lvl4pPr algn="ctr" defTabSz="4806950" rtl="0" eaLnBrk="0" fontAlgn="base" hangingPunct="0">
        <a:spcBef>
          <a:spcPct val="0"/>
        </a:spcBef>
        <a:spcAft>
          <a:spcPct val="0"/>
        </a:spcAft>
        <a:defRPr sz="23100">
          <a:solidFill>
            <a:schemeClr val="tx2"/>
          </a:solidFill>
          <a:latin typeface="Arial" charset="0"/>
        </a:defRPr>
      </a:lvl4pPr>
      <a:lvl5pPr algn="ctr" defTabSz="4806950" rtl="0" eaLnBrk="0" fontAlgn="base" hangingPunct="0">
        <a:spcBef>
          <a:spcPct val="0"/>
        </a:spcBef>
        <a:spcAft>
          <a:spcPct val="0"/>
        </a:spcAft>
        <a:defRPr sz="23100">
          <a:solidFill>
            <a:schemeClr val="tx2"/>
          </a:solidFill>
          <a:latin typeface="Arial" charset="0"/>
        </a:defRPr>
      </a:lvl5pPr>
      <a:lvl6pPr marL="457200" algn="ctr" defTabSz="4806950" rtl="0" fontAlgn="base">
        <a:spcBef>
          <a:spcPct val="0"/>
        </a:spcBef>
        <a:spcAft>
          <a:spcPct val="0"/>
        </a:spcAft>
        <a:defRPr sz="23100">
          <a:solidFill>
            <a:schemeClr val="tx2"/>
          </a:solidFill>
          <a:latin typeface="Arial" charset="0"/>
        </a:defRPr>
      </a:lvl6pPr>
      <a:lvl7pPr marL="914400" algn="ctr" defTabSz="4806950" rtl="0" fontAlgn="base">
        <a:spcBef>
          <a:spcPct val="0"/>
        </a:spcBef>
        <a:spcAft>
          <a:spcPct val="0"/>
        </a:spcAft>
        <a:defRPr sz="23100">
          <a:solidFill>
            <a:schemeClr val="tx2"/>
          </a:solidFill>
          <a:latin typeface="Arial" charset="0"/>
        </a:defRPr>
      </a:lvl7pPr>
      <a:lvl8pPr marL="1371600" algn="ctr" defTabSz="4806950" rtl="0" fontAlgn="base">
        <a:spcBef>
          <a:spcPct val="0"/>
        </a:spcBef>
        <a:spcAft>
          <a:spcPct val="0"/>
        </a:spcAft>
        <a:defRPr sz="23100">
          <a:solidFill>
            <a:schemeClr val="tx2"/>
          </a:solidFill>
          <a:latin typeface="Arial" charset="0"/>
        </a:defRPr>
      </a:lvl8pPr>
      <a:lvl9pPr marL="1828800" algn="ctr" defTabSz="4806950" rtl="0" fontAlgn="base">
        <a:spcBef>
          <a:spcPct val="0"/>
        </a:spcBef>
        <a:spcAft>
          <a:spcPct val="0"/>
        </a:spcAft>
        <a:defRPr sz="23100">
          <a:solidFill>
            <a:schemeClr val="tx2"/>
          </a:solidFill>
          <a:latin typeface="Arial" charset="0"/>
        </a:defRPr>
      </a:lvl9pPr>
    </p:titleStyle>
    <p:bodyStyle>
      <a:lvl1pPr marL="1803400" indent="-1803400" algn="l" defTabSz="4806950" rtl="0" eaLnBrk="0" fontAlgn="base" hangingPunct="0">
        <a:spcBef>
          <a:spcPct val="20000"/>
        </a:spcBef>
        <a:spcAft>
          <a:spcPct val="0"/>
        </a:spcAft>
        <a:buChar char="•"/>
        <a:defRPr sz="16800">
          <a:solidFill>
            <a:schemeClr val="tx1"/>
          </a:solidFill>
          <a:latin typeface="+mn-lt"/>
          <a:ea typeface="+mn-ea"/>
          <a:cs typeface="+mn-cs"/>
        </a:defRPr>
      </a:lvl1pPr>
      <a:lvl2pPr marL="3905250" indent="-1501775" algn="l" defTabSz="4806950" rtl="0" eaLnBrk="0" fontAlgn="base" hangingPunct="0">
        <a:spcBef>
          <a:spcPct val="20000"/>
        </a:spcBef>
        <a:spcAft>
          <a:spcPct val="0"/>
        </a:spcAft>
        <a:buChar char="–"/>
        <a:defRPr sz="14700">
          <a:solidFill>
            <a:schemeClr val="tx1"/>
          </a:solidFill>
          <a:latin typeface="+mn-lt"/>
        </a:defRPr>
      </a:lvl2pPr>
      <a:lvl3pPr marL="6008688" indent="-1201738" algn="l" defTabSz="4806950" rtl="0" eaLnBrk="0" fontAlgn="base" hangingPunct="0">
        <a:spcBef>
          <a:spcPct val="20000"/>
        </a:spcBef>
        <a:spcAft>
          <a:spcPct val="0"/>
        </a:spcAft>
        <a:buChar char="•"/>
        <a:defRPr sz="12600">
          <a:solidFill>
            <a:schemeClr val="tx1"/>
          </a:solidFill>
          <a:latin typeface="+mn-lt"/>
        </a:defRPr>
      </a:lvl3pPr>
      <a:lvl4pPr marL="8412163" indent="-1201738" algn="l" defTabSz="4806950" rtl="0" eaLnBrk="0" fontAlgn="base" hangingPunct="0">
        <a:spcBef>
          <a:spcPct val="20000"/>
        </a:spcBef>
        <a:spcAft>
          <a:spcPct val="0"/>
        </a:spcAft>
        <a:buChar char="–"/>
        <a:defRPr sz="10500">
          <a:solidFill>
            <a:schemeClr val="tx1"/>
          </a:solidFill>
          <a:latin typeface="+mn-lt"/>
        </a:defRPr>
      </a:lvl4pPr>
      <a:lvl5pPr marL="10815638" indent="-1201738" algn="l" defTabSz="4806950" rtl="0" eaLnBrk="0" fontAlgn="base" hangingPunct="0">
        <a:spcBef>
          <a:spcPct val="20000"/>
        </a:spcBef>
        <a:spcAft>
          <a:spcPct val="0"/>
        </a:spcAft>
        <a:buChar char="»"/>
        <a:defRPr sz="10500">
          <a:solidFill>
            <a:schemeClr val="tx1"/>
          </a:solidFill>
          <a:latin typeface="+mn-lt"/>
        </a:defRPr>
      </a:lvl5pPr>
      <a:lvl6pPr marL="11272838" indent="-1201738" algn="l" defTabSz="4806950" rtl="0" fontAlgn="base">
        <a:spcBef>
          <a:spcPct val="20000"/>
        </a:spcBef>
        <a:spcAft>
          <a:spcPct val="0"/>
        </a:spcAft>
        <a:buChar char="»"/>
        <a:defRPr sz="10500">
          <a:solidFill>
            <a:schemeClr val="tx1"/>
          </a:solidFill>
          <a:latin typeface="+mn-lt"/>
        </a:defRPr>
      </a:lvl6pPr>
      <a:lvl7pPr marL="11730038" indent="-1201738" algn="l" defTabSz="4806950" rtl="0" fontAlgn="base">
        <a:spcBef>
          <a:spcPct val="20000"/>
        </a:spcBef>
        <a:spcAft>
          <a:spcPct val="0"/>
        </a:spcAft>
        <a:buChar char="»"/>
        <a:defRPr sz="10500">
          <a:solidFill>
            <a:schemeClr val="tx1"/>
          </a:solidFill>
          <a:latin typeface="+mn-lt"/>
        </a:defRPr>
      </a:lvl7pPr>
      <a:lvl8pPr marL="12187238" indent="-1201738" algn="l" defTabSz="4806950" rtl="0" fontAlgn="base">
        <a:spcBef>
          <a:spcPct val="20000"/>
        </a:spcBef>
        <a:spcAft>
          <a:spcPct val="0"/>
        </a:spcAft>
        <a:buChar char="»"/>
        <a:defRPr sz="10500">
          <a:solidFill>
            <a:schemeClr val="tx1"/>
          </a:solidFill>
          <a:latin typeface="+mn-lt"/>
        </a:defRPr>
      </a:lvl8pPr>
      <a:lvl9pPr marL="12644438" indent="-1201738" algn="l" defTabSz="4806950" rtl="0" fontAlgn="base">
        <a:spcBef>
          <a:spcPct val="20000"/>
        </a:spcBef>
        <a:spcAft>
          <a:spcPct val="0"/>
        </a:spcAft>
        <a:buChar char="»"/>
        <a:defRPr sz="10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88"/>
          <p:cNvSpPr>
            <a:spLocks noChangeArrowheads="1"/>
          </p:cNvSpPr>
          <p:nvPr/>
        </p:nvSpPr>
        <p:spPr bwMode="auto">
          <a:xfrm>
            <a:off x="584200" y="5715000"/>
            <a:ext cx="46755050" cy="30540960"/>
          </a:xfrm>
          <a:prstGeom prst="rect">
            <a:avLst/>
          </a:prstGeom>
          <a:gradFill rotWithShape="1">
            <a:gsLst>
              <a:gs pos="0">
                <a:srgbClr val="B2B2B2"/>
              </a:gs>
              <a:gs pos="100000">
                <a:srgbClr val="EAEAEA"/>
              </a:gs>
            </a:gsLst>
            <a:lin ang="5400000" scaled="1"/>
          </a:gradFill>
          <a:ln w="57150" cmpd="thinThick" algn="ctr">
            <a:noFill/>
            <a:miter lim="800000"/>
            <a:headEnd/>
            <a:tailEnd/>
          </a:ln>
        </p:spPr>
        <p:txBody>
          <a:bodyPr anchor="ctr">
            <a:spAutoFit/>
          </a:bodyPr>
          <a:lstStyle/>
          <a:p>
            <a:endParaRPr lang="en-US" dirty="0"/>
          </a:p>
        </p:txBody>
      </p:sp>
      <p:sp>
        <p:nvSpPr>
          <p:cNvPr id="2052" name="Rectangle 7"/>
          <p:cNvSpPr>
            <a:spLocks noChangeArrowheads="1"/>
          </p:cNvSpPr>
          <p:nvPr/>
        </p:nvSpPr>
        <p:spPr bwMode="auto">
          <a:xfrm>
            <a:off x="409575" y="4648200"/>
            <a:ext cx="46720125" cy="1066800"/>
          </a:xfrm>
          <a:prstGeom prst="rect">
            <a:avLst/>
          </a:prstGeom>
          <a:solidFill>
            <a:srgbClr val="CC0000"/>
          </a:solidFill>
          <a:ln w="9525">
            <a:noFill/>
            <a:miter lim="800000"/>
            <a:headEnd/>
            <a:tailEnd/>
          </a:ln>
        </p:spPr>
        <p:txBody>
          <a:bodyPr wrap="none" anchor="ctr"/>
          <a:lstStyle/>
          <a:p>
            <a:pPr algn="ctr"/>
            <a:endParaRPr lang="en-US" dirty="0">
              <a:latin typeface="Arial" charset="0"/>
            </a:endParaRPr>
          </a:p>
        </p:txBody>
      </p:sp>
      <p:sp>
        <p:nvSpPr>
          <p:cNvPr id="2053" name="Text Box 19"/>
          <p:cNvSpPr txBox="1">
            <a:spLocks noChangeArrowheads="1"/>
          </p:cNvSpPr>
          <p:nvPr/>
        </p:nvSpPr>
        <p:spPr bwMode="auto">
          <a:xfrm>
            <a:off x="9144000" y="838200"/>
            <a:ext cx="34594800" cy="1539875"/>
          </a:xfrm>
          <a:prstGeom prst="rect">
            <a:avLst/>
          </a:prstGeom>
          <a:noFill/>
          <a:ln w="9525">
            <a:noFill/>
            <a:miter lim="800000"/>
            <a:headEnd/>
            <a:tailEnd/>
          </a:ln>
        </p:spPr>
        <p:txBody>
          <a:bodyPr>
            <a:spAutoFit/>
          </a:bodyPr>
          <a:lstStyle/>
          <a:p>
            <a:pPr defTabSz="4806950">
              <a:lnSpc>
                <a:spcPct val="100000"/>
              </a:lnSpc>
              <a:spcBef>
                <a:spcPct val="50000"/>
              </a:spcBef>
            </a:pPr>
            <a:endParaRPr lang="en-US" dirty="0">
              <a:latin typeface="Arial" charset="0"/>
            </a:endParaRPr>
          </a:p>
        </p:txBody>
      </p:sp>
      <p:sp>
        <p:nvSpPr>
          <p:cNvPr id="2054" name="Text Box 20"/>
          <p:cNvSpPr txBox="1">
            <a:spLocks noChangeArrowheads="1"/>
          </p:cNvSpPr>
          <p:nvPr/>
        </p:nvSpPr>
        <p:spPr bwMode="auto">
          <a:xfrm>
            <a:off x="12268200" y="1527609"/>
            <a:ext cx="34823400" cy="1596591"/>
          </a:xfrm>
          <a:prstGeom prst="rect">
            <a:avLst/>
          </a:prstGeom>
          <a:noFill/>
          <a:ln w="9525">
            <a:noFill/>
            <a:miter lim="800000"/>
            <a:headEnd/>
            <a:tailEnd/>
          </a:ln>
        </p:spPr>
        <p:txBody>
          <a:bodyPr anchor="ctr">
            <a:spAutoFit/>
          </a:bodyPr>
          <a:lstStyle/>
          <a:p>
            <a:pPr algn="ctr" defTabSz="4806950">
              <a:spcBef>
                <a:spcPct val="50000"/>
              </a:spcBef>
            </a:pPr>
            <a:r>
              <a:rPr lang="en-US" sz="11500" b="1" dirty="0" smtClean="0">
                <a:latin typeface="Arial" charset="0"/>
              </a:rPr>
              <a:t>An Automated Registration System</a:t>
            </a:r>
            <a:endParaRPr lang="en-US" sz="11500" b="1" dirty="0">
              <a:latin typeface="Arial" charset="0"/>
            </a:endParaRPr>
          </a:p>
        </p:txBody>
      </p:sp>
      <p:sp>
        <p:nvSpPr>
          <p:cNvPr id="2057" name="Text Box 24"/>
          <p:cNvSpPr txBox="1">
            <a:spLocks noChangeArrowheads="1"/>
          </p:cNvSpPr>
          <p:nvPr/>
        </p:nvSpPr>
        <p:spPr bwMode="auto">
          <a:xfrm>
            <a:off x="4038600" y="4684295"/>
            <a:ext cx="40995600" cy="2077492"/>
          </a:xfrm>
          <a:prstGeom prst="rect">
            <a:avLst/>
          </a:prstGeom>
          <a:noFill/>
          <a:ln w="9525">
            <a:noFill/>
            <a:miter lim="800000"/>
            <a:headEnd/>
            <a:tailEnd/>
          </a:ln>
        </p:spPr>
        <p:txBody>
          <a:bodyPr>
            <a:spAutoFit/>
          </a:bodyPr>
          <a:lstStyle/>
          <a:p>
            <a:pPr algn="ctr" defTabSz="4806950">
              <a:lnSpc>
                <a:spcPct val="100000"/>
              </a:lnSpc>
              <a:spcBef>
                <a:spcPct val="50000"/>
              </a:spcBef>
            </a:pPr>
            <a:r>
              <a:rPr lang="en-US" sz="5000" b="1" dirty="0">
                <a:solidFill>
                  <a:schemeClr val="bg1"/>
                </a:solidFill>
                <a:latin typeface="Arial" charset="0"/>
              </a:rPr>
              <a:t>Ryshawn Butler </a:t>
            </a:r>
            <a:r>
              <a:rPr lang="en-US" sz="5000" b="1" dirty="0" smtClean="0">
                <a:solidFill>
                  <a:schemeClr val="bg1"/>
                </a:solidFill>
                <a:latin typeface="Arial" charset="0"/>
                <a:ea typeface="SimSun" pitchFamily="2" charset="-122"/>
                <a:sym typeface="Wingdings" pitchFamily="2" charset="2"/>
              </a:rPr>
              <a:t>• </a:t>
            </a:r>
            <a:r>
              <a:rPr lang="en-US" sz="5000" b="1" dirty="0">
                <a:solidFill>
                  <a:schemeClr val="bg1"/>
                </a:solidFill>
                <a:latin typeface="Arial" charset="0"/>
                <a:sym typeface="Wingdings" pitchFamily="2" charset="2"/>
              </a:rPr>
              <a:t>Joseph Wadner</a:t>
            </a:r>
            <a:r>
              <a:rPr lang="en-US" sz="5000" b="1" dirty="0">
                <a:solidFill>
                  <a:schemeClr val="bg1"/>
                </a:solidFill>
                <a:latin typeface="Arial" charset="0"/>
              </a:rPr>
              <a:t> </a:t>
            </a:r>
            <a:r>
              <a:rPr lang="en-US" sz="5000" b="1" dirty="0" smtClean="0">
                <a:solidFill>
                  <a:schemeClr val="bg1"/>
                </a:solidFill>
                <a:latin typeface="Arial" charset="0"/>
                <a:ea typeface="SimSun" pitchFamily="2" charset="-122"/>
                <a:sym typeface="Wingdings" pitchFamily="2" charset="2"/>
              </a:rPr>
              <a:t>  •</a:t>
            </a:r>
            <a:r>
              <a:rPr lang="en-US" sz="5000" b="1" dirty="0" smtClean="0">
                <a:solidFill>
                  <a:schemeClr val="bg1"/>
                </a:solidFill>
                <a:latin typeface="Arial" charset="0"/>
                <a:sym typeface="Wingdings" pitchFamily="2" charset="2"/>
              </a:rPr>
              <a:t>  </a:t>
            </a:r>
            <a:r>
              <a:rPr lang="en-US" sz="5000" b="1" dirty="0">
                <a:solidFill>
                  <a:schemeClr val="bg1"/>
                </a:solidFill>
                <a:latin typeface="Arial" charset="0"/>
              </a:rPr>
              <a:t>Alexis Yohe </a:t>
            </a:r>
            <a:r>
              <a:rPr lang="en-US" sz="5000" b="1" dirty="0" smtClean="0">
                <a:solidFill>
                  <a:schemeClr val="bg1"/>
                </a:solidFill>
                <a:latin typeface="Arial" charset="0"/>
                <a:sym typeface="Wingdings" pitchFamily="2" charset="2"/>
              </a:rPr>
              <a:t>  </a:t>
            </a:r>
            <a:r>
              <a:rPr lang="en-US" sz="5000" b="1" dirty="0" smtClean="0">
                <a:solidFill>
                  <a:schemeClr val="bg1"/>
                </a:solidFill>
                <a:latin typeface="Arial" charset="0"/>
                <a:ea typeface="SimSun" pitchFamily="2" charset="-122"/>
                <a:sym typeface="Wingdings" pitchFamily="2" charset="2"/>
              </a:rPr>
              <a:t>•</a:t>
            </a:r>
            <a:r>
              <a:rPr lang="en-US" sz="5000" b="1" dirty="0" smtClean="0">
                <a:solidFill>
                  <a:schemeClr val="bg1"/>
                </a:solidFill>
                <a:latin typeface="Arial" charset="0"/>
              </a:rPr>
              <a:t>  James Haralambides, PhD</a:t>
            </a:r>
            <a:endParaRPr lang="en-US" sz="5000" b="1" dirty="0">
              <a:solidFill>
                <a:schemeClr val="bg1"/>
              </a:solidFill>
              <a:latin typeface="Arial" charset="0"/>
            </a:endParaRPr>
          </a:p>
          <a:p>
            <a:pPr defTabSz="4806950">
              <a:lnSpc>
                <a:spcPct val="100000"/>
              </a:lnSpc>
              <a:spcBef>
                <a:spcPct val="50000"/>
              </a:spcBef>
            </a:pPr>
            <a:endParaRPr lang="en-US" sz="5000" b="1" dirty="0">
              <a:solidFill>
                <a:schemeClr val="bg1"/>
              </a:solidFill>
              <a:latin typeface="Arial" charset="0"/>
            </a:endParaRPr>
          </a:p>
        </p:txBody>
      </p:sp>
      <p:sp>
        <p:nvSpPr>
          <p:cNvPr id="2058" name="Text Box 46"/>
          <p:cNvSpPr txBox="1">
            <a:spLocks noChangeArrowheads="1"/>
          </p:cNvSpPr>
          <p:nvPr/>
        </p:nvSpPr>
        <p:spPr bwMode="auto">
          <a:xfrm>
            <a:off x="14782800" y="6400800"/>
            <a:ext cx="16154400" cy="947738"/>
          </a:xfrm>
          <a:prstGeom prst="rect">
            <a:avLst/>
          </a:prstGeom>
          <a:noFill/>
          <a:ln w="9525">
            <a:noFill/>
            <a:miter lim="800000"/>
            <a:headEnd/>
            <a:tailEnd/>
          </a:ln>
        </p:spPr>
        <p:txBody>
          <a:bodyPr wrap="square">
            <a:spAutoFit/>
          </a:bodyPr>
          <a:lstStyle/>
          <a:p>
            <a:pPr defTabSz="4806950">
              <a:tabLst>
                <a:tab pos="685800" algn="l"/>
              </a:tabLst>
            </a:pPr>
            <a:r>
              <a:rPr lang="en-US" sz="6600" b="1" dirty="0" smtClean="0">
                <a:solidFill>
                  <a:srgbClr val="CC0000"/>
                </a:solidFill>
                <a:latin typeface="Arial" charset="0"/>
              </a:rPr>
              <a:t>Architectural Design for ARS</a:t>
            </a:r>
            <a:endParaRPr lang="en-US" sz="6600" b="1" dirty="0">
              <a:solidFill>
                <a:srgbClr val="CC0000"/>
              </a:solidFill>
              <a:latin typeface="Arial" charset="0"/>
            </a:endParaRPr>
          </a:p>
        </p:txBody>
      </p:sp>
      <p:sp>
        <p:nvSpPr>
          <p:cNvPr id="2059" name="Text Box 32"/>
          <p:cNvSpPr txBox="1">
            <a:spLocks noChangeArrowheads="1"/>
          </p:cNvSpPr>
          <p:nvPr/>
        </p:nvSpPr>
        <p:spPr bwMode="auto">
          <a:xfrm>
            <a:off x="609600" y="6442075"/>
            <a:ext cx="12717463" cy="949325"/>
          </a:xfrm>
          <a:prstGeom prst="rect">
            <a:avLst/>
          </a:prstGeom>
          <a:noFill/>
          <a:ln w="9525">
            <a:noFill/>
            <a:miter lim="800000"/>
            <a:headEnd/>
            <a:tailEnd/>
          </a:ln>
        </p:spPr>
        <p:txBody>
          <a:bodyPr>
            <a:spAutoFit/>
          </a:bodyPr>
          <a:lstStyle/>
          <a:p>
            <a:pPr defTabSz="4806950">
              <a:tabLst>
                <a:tab pos="685800" algn="l"/>
              </a:tabLst>
            </a:pPr>
            <a:r>
              <a:rPr lang="en-US" sz="6600" b="1" dirty="0">
                <a:solidFill>
                  <a:srgbClr val="CC0000"/>
                </a:solidFill>
                <a:latin typeface="Arial" charset="0"/>
              </a:rPr>
              <a:t> </a:t>
            </a:r>
            <a:r>
              <a:rPr lang="en-US" sz="6600" b="1" dirty="0" smtClean="0">
                <a:solidFill>
                  <a:srgbClr val="CC0000"/>
                </a:solidFill>
                <a:latin typeface="Arial" charset="0"/>
              </a:rPr>
              <a:t>Abstract</a:t>
            </a:r>
            <a:endParaRPr lang="en-US" sz="6600" b="1" dirty="0">
              <a:solidFill>
                <a:srgbClr val="CC0000"/>
              </a:solidFill>
              <a:latin typeface="Arial" charset="0"/>
            </a:endParaRPr>
          </a:p>
        </p:txBody>
      </p:sp>
      <p:sp>
        <p:nvSpPr>
          <p:cNvPr id="2060" name="Rectangle 140"/>
          <p:cNvSpPr>
            <a:spLocks noChangeArrowheads="1"/>
          </p:cNvSpPr>
          <p:nvPr/>
        </p:nvSpPr>
        <p:spPr bwMode="auto">
          <a:xfrm>
            <a:off x="396875" y="304800"/>
            <a:ext cx="46755050" cy="35966400"/>
          </a:xfrm>
          <a:prstGeom prst="rect">
            <a:avLst/>
          </a:prstGeom>
          <a:noFill/>
          <a:ln w="57150" cmpd="thinThick" algn="ctr">
            <a:solidFill>
              <a:srgbClr val="CC0000"/>
            </a:solidFill>
            <a:miter lim="800000"/>
            <a:headEnd/>
            <a:tailEnd/>
          </a:ln>
        </p:spPr>
        <p:txBody>
          <a:bodyPr anchor="ctr">
            <a:spAutoFit/>
          </a:bodyPr>
          <a:lstStyle/>
          <a:p>
            <a:endParaRPr lang="en-US" dirty="0"/>
          </a:p>
        </p:txBody>
      </p:sp>
      <p:sp>
        <p:nvSpPr>
          <p:cNvPr id="2061" name="Text Box 40"/>
          <p:cNvSpPr txBox="1">
            <a:spLocks noChangeArrowheads="1"/>
          </p:cNvSpPr>
          <p:nvPr/>
        </p:nvSpPr>
        <p:spPr bwMode="auto">
          <a:xfrm>
            <a:off x="31927800" y="23580754"/>
            <a:ext cx="14116050" cy="955646"/>
          </a:xfrm>
          <a:prstGeom prst="rect">
            <a:avLst/>
          </a:prstGeom>
          <a:noFill/>
          <a:ln w="9525">
            <a:noFill/>
            <a:miter lim="800000"/>
            <a:headEnd/>
            <a:tailEnd/>
          </a:ln>
        </p:spPr>
        <p:txBody>
          <a:bodyPr wrap="square">
            <a:spAutoFit/>
          </a:bodyPr>
          <a:lstStyle/>
          <a:p>
            <a:pPr defTabSz="4806950">
              <a:tabLst>
                <a:tab pos="685800" algn="l"/>
              </a:tabLst>
            </a:pPr>
            <a:r>
              <a:rPr lang="en-US" sz="6600" b="1" dirty="0" smtClean="0">
                <a:solidFill>
                  <a:srgbClr val="CC0000"/>
                </a:solidFill>
                <a:latin typeface="Arial" charset="0"/>
              </a:rPr>
              <a:t>System Functionality</a:t>
            </a:r>
            <a:endParaRPr lang="en-US" sz="6600" b="1" dirty="0">
              <a:solidFill>
                <a:srgbClr val="CC0000"/>
              </a:solidFill>
              <a:latin typeface="Arial" charset="0"/>
            </a:endParaRPr>
          </a:p>
        </p:txBody>
      </p:sp>
      <p:sp>
        <p:nvSpPr>
          <p:cNvPr id="2062" name="Text Box 60"/>
          <p:cNvSpPr txBox="1">
            <a:spLocks noChangeArrowheads="1"/>
          </p:cNvSpPr>
          <p:nvPr/>
        </p:nvSpPr>
        <p:spPr bwMode="auto">
          <a:xfrm>
            <a:off x="521662" y="23207662"/>
            <a:ext cx="14261138" cy="947738"/>
          </a:xfrm>
          <a:prstGeom prst="rect">
            <a:avLst/>
          </a:prstGeom>
          <a:noFill/>
          <a:ln w="9525">
            <a:noFill/>
            <a:miter lim="800000"/>
            <a:headEnd/>
            <a:tailEnd/>
          </a:ln>
        </p:spPr>
        <p:txBody>
          <a:bodyPr wrap="square">
            <a:spAutoFit/>
          </a:bodyPr>
          <a:lstStyle/>
          <a:p>
            <a:pPr defTabSz="4806950">
              <a:tabLst>
                <a:tab pos="685800" algn="l"/>
              </a:tabLst>
            </a:pPr>
            <a:r>
              <a:rPr lang="en-US" sz="6600" b="1" dirty="0">
                <a:solidFill>
                  <a:srgbClr val="CC0000"/>
                </a:solidFill>
                <a:latin typeface="Arial" charset="0"/>
              </a:rPr>
              <a:t> </a:t>
            </a:r>
            <a:r>
              <a:rPr lang="en-US" sz="6600" b="1" dirty="0" smtClean="0">
                <a:solidFill>
                  <a:srgbClr val="CC0000"/>
                </a:solidFill>
                <a:latin typeface="Arial" charset="0"/>
              </a:rPr>
              <a:t>Introduction</a:t>
            </a:r>
            <a:endParaRPr lang="en-US" sz="6600" b="1" dirty="0">
              <a:solidFill>
                <a:srgbClr val="CC0000"/>
              </a:solidFill>
              <a:latin typeface="Arial" charset="0"/>
            </a:endParaRPr>
          </a:p>
        </p:txBody>
      </p:sp>
      <p:pic>
        <p:nvPicPr>
          <p:cNvPr id="2063" name="Picture 120"/>
          <p:cNvPicPr>
            <a:picLocks noChangeAspect="1" noChangeArrowheads="1"/>
          </p:cNvPicPr>
          <p:nvPr/>
        </p:nvPicPr>
        <p:blipFill>
          <a:blip r:embed="rId3" cstate="print"/>
          <a:srcRect/>
          <a:stretch>
            <a:fillRect/>
          </a:stretch>
        </p:blipFill>
        <p:spPr bwMode="auto">
          <a:xfrm>
            <a:off x="914400" y="855663"/>
            <a:ext cx="2819400" cy="3471862"/>
          </a:xfrm>
          <a:prstGeom prst="rect">
            <a:avLst/>
          </a:prstGeom>
          <a:noFill/>
          <a:ln w="9525" algn="ctr">
            <a:noFill/>
            <a:miter lim="800000"/>
            <a:headEnd/>
            <a:tailEnd/>
          </a:ln>
        </p:spPr>
      </p:pic>
      <p:pic>
        <p:nvPicPr>
          <p:cNvPr id="2064" name="Picture 23"/>
          <p:cNvPicPr>
            <a:picLocks noChangeAspect="1" noChangeArrowheads="1"/>
          </p:cNvPicPr>
          <p:nvPr/>
        </p:nvPicPr>
        <p:blipFill>
          <a:blip r:embed="rId4" cstate="print"/>
          <a:srcRect/>
          <a:stretch>
            <a:fillRect/>
          </a:stretch>
        </p:blipFill>
        <p:spPr bwMode="auto">
          <a:xfrm>
            <a:off x="4038600" y="1295400"/>
            <a:ext cx="7513638" cy="2857500"/>
          </a:xfrm>
          <a:prstGeom prst="rect">
            <a:avLst/>
          </a:prstGeom>
          <a:noFill/>
          <a:ln w="9525" algn="ctr">
            <a:noFill/>
            <a:miter lim="800000"/>
            <a:headEnd/>
            <a:tailEnd/>
          </a:ln>
        </p:spPr>
      </p:pic>
      <p:sp>
        <p:nvSpPr>
          <p:cNvPr id="18" name="TextBox 17"/>
          <p:cNvSpPr txBox="1"/>
          <p:nvPr/>
        </p:nvSpPr>
        <p:spPr>
          <a:xfrm>
            <a:off x="762000" y="7543800"/>
            <a:ext cx="13383712" cy="15684294"/>
          </a:xfrm>
          <a:prstGeom prst="rect">
            <a:avLst/>
          </a:prstGeom>
          <a:noFill/>
        </p:spPr>
        <p:txBody>
          <a:bodyPr wrap="square" rtlCol="0">
            <a:spAutoFit/>
          </a:bodyPr>
          <a:lstStyle/>
          <a:p>
            <a:pPr algn="just"/>
            <a:r>
              <a:rPr lang="en-US" sz="4000" dirty="0"/>
              <a:t>The system is designed to help students, faculty, and administrators engage in the class registration process in an efficient, streamlined, and method-driven approach. ARS offers recommended registration alternatives based on the academic history and schedule preferences of the student. Students and advisors may fine-tune parameters related to the total number of credits, load balance, and time management (course daily distribution). </a:t>
            </a:r>
            <a:r>
              <a:rPr lang="en-US" sz="4000" dirty="0" smtClean="0"/>
              <a:t>The </a:t>
            </a:r>
            <a:r>
              <a:rPr lang="en-US" sz="4000" dirty="0"/>
              <a:t>system tests requirements including full-time status, maximum credits, scheduling conflicts, and course eligibility (by following prerequisite hierarchies) thus, minimizing administration overhead. The system repository maintains information related to courses as they are listed in the university catalog, student and advisor profiles, class records, and course offerings for upcoming semesters. Student transcripts are produced dynamically to reduce space requirements.  In addition to the traditional organization of the transcript (chronological course listing), the system supports customized modular organization of the document. Listed categories include the major, minor, co-requisites, and general education requirements in agreement with information retrieved from the student profile. The latter structure offers a better insight to future student needs and helps produce balanced course schedules</a:t>
            </a:r>
            <a:r>
              <a:rPr lang="en-US" sz="4000" dirty="0" smtClean="0"/>
              <a:t>.</a:t>
            </a:r>
          </a:p>
          <a:p>
            <a:pPr algn="just"/>
            <a:r>
              <a:rPr lang="en-US" sz="4000" dirty="0" smtClean="0"/>
              <a:t>The </a:t>
            </a:r>
            <a:r>
              <a:rPr lang="en-US" sz="4000" dirty="0"/>
              <a:t>main contribution of the system is its capability to offer registration recommendations based on academic history, and student preferences. Course offerings are filtered and eliminated if they: a) do not meet prerequisite requirements, b) they do not belong in the academic plan for the specific individual, c) they have already been taken successfully. Students and advisors may customize results through a menu-driven approach that introduces elements of a balanced course load or schedule (courses are distributed ‘evenly’ among the aforementioned course categories or over the days of the week, respectively</a:t>
            </a:r>
            <a:r>
              <a:rPr lang="en-US" sz="4000" dirty="0" smtClean="0"/>
              <a:t>).</a:t>
            </a:r>
            <a:endParaRPr lang="en-US" sz="3200" dirty="0"/>
          </a:p>
        </p:txBody>
      </p:sp>
      <p:sp>
        <p:nvSpPr>
          <p:cNvPr id="22" name="TextBox 21"/>
          <p:cNvSpPr txBox="1"/>
          <p:nvPr/>
        </p:nvSpPr>
        <p:spPr>
          <a:xfrm>
            <a:off x="762000" y="24536400"/>
            <a:ext cx="13383712" cy="11524693"/>
          </a:xfrm>
          <a:prstGeom prst="rect">
            <a:avLst/>
          </a:prstGeom>
          <a:noFill/>
        </p:spPr>
        <p:txBody>
          <a:bodyPr wrap="square" rtlCol="0">
            <a:spAutoFit/>
          </a:bodyPr>
          <a:lstStyle/>
          <a:p>
            <a:pPr algn="just"/>
            <a:r>
              <a:rPr lang="en-US" sz="3800" dirty="0"/>
              <a:t>A registration system </a:t>
            </a:r>
            <a:r>
              <a:rPr lang="en-US" sz="3800" dirty="0" smtClean="0"/>
              <a:t> is a system that provides students, advisors, and administrators the capability to manually search for classes, register for </a:t>
            </a:r>
            <a:r>
              <a:rPr lang="en-US" sz="3800" dirty="0"/>
              <a:t>classes, </a:t>
            </a:r>
            <a:r>
              <a:rPr lang="en-US" sz="3800" dirty="0" smtClean="0"/>
              <a:t>pay tuition, </a:t>
            </a:r>
            <a:r>
              <a:rPr lang="en-US" sz="3800" dirty="0"/>
              <a:t>view and update personal information</a:t>
            </a:r>
            <a:r>
              <a:rPr lang="en-US" sz="3800" dirty="0" smtClean="0"/>
              <a:t>,  view and update financial information, etc. Barry University uses a web-based registration system—WebAdvisor—which is a graphical user interface to AIS, the main administrative information system of the university. WebAdvisor’s interface allows the user to navigate through the system in order view information, update information, register for graduation, communicate with advisor, view transcripts, and more. Although WebAdvisor looks simple and easy to use, it has some limitations. These limitations are in the areas of automation, efficiency, rule-based implementation, and feature appeal. Many registration functions are semi-automated to ensure certain registration rules are checked manually beforehand. Student eligibility (financial, health elements) is not yet automated. Registration selections are not checked for integrity nor are they customized to the individual student. More importantly the system operates in passive mode as it does not offer registration recommendations. We propose system modifications that will allow students, advisors, and administration to substantially reduce the in-person process of registration. An Automated Registration System </a:t>
            </a:r>
            <a:r>
              <a:rPr lang="en-US" sz="3800" dirty="0"/>
              <a:t>is a system that </a:t>
            </a:r>
            <a:r>
              <a:rPr lang="en-US" sz="3800" dirty="0" smtClean="0"/>
              <a:t>minimizes computer-human interaction in the following areas: a) student eligibility, b) course eligibility, c) registration recommendations, and d) registration requirement control.</a:t>
            </a:r>
            <a:endParaRPr lang="en-US" sz="3800" dirty="0"/>
          </a:p>
        </p:txBody>
      </p:sp>
      <p:sp>
        <p:nvSpPr>
          <p:cNvPr id="24" name="TextBox 23"/>
          <p:cNvSpPr txBox="1"/>
          <p:nvPr/>
        </p:nvSpPr>
        <p:spPr>
          <a:xfrm>
            <a:off x="14554198" y="15385947"/>
            <a:ext cx="16154400" cy="1661993"/>
          </a:xfrm>
          <a:prstGeom prst="rect">
            <a:avLst/>
          </a:prstGeom>
          <a:noFill/>
        </p:spPr>
        <p:txBody>
          <a:bodyPr wrap="square" rtlCol="0">
            <a:spAutoFit/>
          </a:bodyPr>
          <a:lstStyle/>
          <a:p>
            <a:pPr algn="just"/>
            <a:r>
              <a:rPr lang="en-US" sz="4000" dirty="0" smtClean="0"/>
              <a:t>The principal components of the system include the following: a) authorization component, b) web interface, c) web feed, d) database, and e) computational component. The system structure is illustrated in Figure 1. </a:t>
            </a:r>
            <a:endParaRPr lang="en-US" sz="4000" b="1" u="sng" dirty="0"/>
          </a:p>
        </p:txBody>
      </p:sp>
      <p:sp>
        <p:nvSpPr>
          <p:cNvPr id="43" name="TextBox 42"/>
          <p:cNvSpPr txBox="1"/>
          <p:nvPr/>
        </p:nvSpPr>
        <p:spPr>
          <a:xfrm>
            <a:off x="31927800" y="24811288"/>
            <a:ext cx="14782800" cy="11310789"/>
          </a:xfrm>
          <a:prstGeom prst="rect">
            <a:avLst/>
          </a:prstGeom>
          <a:noFill/>
        </p:spPr>
        <p:txBody>
          <a:bodyPr wrap="square" rtlCol="0">
            <a:spAutoFit/>
          </a:bodyPr>
          <a:lstStyle/>
          <a:p>
            <a:pPr algn="just">
              <a:spcAft>
                <a:spcPts val="600"/>
              </a:spcAft>
            </a:pPr>
            <a:r>
              <a:rPr lang="en-US" sz="4000" dirty="0" smtClean="0"/>
              <a:t>The Automated Registration System (A.R.S.) supplies a web-based registration system for its targeted users that are a part of the Barry University community. A web feed brings current registration information to the system. </a:t>
            </a:r>
          </a:p>
          <a:p>
            <a:pPr algn="just">
              <a:spcAft>
                <a:spcPts val="600"/>
              </a:spcAft>
            </a:pPr>
            <a:r>
              <a:rPr lang="en-US" sz="4000" dirty="0" smtClean="0"/>
              <a:t>The system filters information based on student background information (academic program, prerequisite requirements). The database is, therefore, populated based on course eligibility to increase system performance. Transcript information is organized either chronologically or according to the students major, minor, and elective requirements. </a:t>
            </a:r>
          </a:p>
          <a:p>
            <a:pPr algn="just">
              <a:spcAft>
                <a:spcPts val="600"/>
              </a:spcAft>
            </a:pPr>
            <a:r>
              <a:rPr lang="en-US" sz="4000" dirty="0" smtClean="0"/>
              <a:t>Students registration options are customized with respect to course load balance and course daily distribution. Balanced loads produce schedules where the number of courses in each of the categories of major, minor, or electives is streamlined. Course daily distribution determines the number of class hours the student attends daily on the average. Balancing this parameter leads to evenly distributed class schedules.</a:t>
            </a:r>
          </a:p>
          <a:p>
            <a:pPr algn="just">
              <a:spcAft>
                <a:spcPts val="600"/>
              </a:spcAft>
            </a:pPr>
            <a:r>
              <a:rPr lang="en-US" sz="4000" dirty="0" smtClean="0"/>
              <a:t>The system performs registration control tests to ensure that class registration follows all rules set in the catalog. Such rules include but are not limited to: minimum number of credits (12 credits for full time equivalency requirements), maximum number of credit (18 credits without further approval), minimum passing grade criteria (for course eligibility in cases of retaking a course), scheduling conflicts (overlapping class times), etc. The system is tested for students in the Math and CS department.</a:t>
            </a:r>
          </a:p>
        </p:txBody>
      </p:sp>
      <p:sp>
        <p:nvSpPr>
          <p:cNvPr id="44" name="TextBox 43"/>
          <p:cNvSpPr txBox="1"/>
          <p:nvPr/>
        </p:nvSpPr>
        <p:spPr>
          <a:xfrm>
            <a:off x="32297688" y="22513777"/>
            <a:ext cx="14108112" cy="667875"/>
          </a:xfrm>
          <a:prstGeom prst="rect">
            <a:avLst/>
          </a:prstGeom>
          <a:noFill/>
        </p:spPr>
        <p:txBody>
          <a:bodyPr wrap="square" rtlCol="0">
            <a:spAutoFit/>
          </a:bodyPr>
          <a:lstStyle/>
          <a:p>
            <a:pPr algn="ctr"/>
            <a:r>
              <a:rPr lang="en-US" sz="4400" b="1" dirty="0" smtClean="0"/>
              <a:t>Figure 3. UML Diagrams for the Automated Registration System</a:t>
            </a:r>
            <a:endParaRPr lang="en-US" sz="4400" b="1" dirty="0"/>
          </a:p>
        </p:txBody>
      </p:sp>
      <p:pic>
        <p:nvPicPr>
          <p:cNvPr id="47" name="Picture 46" descr="attachment (14).ashx"/>
          <p:cNvPicPr>
            <a:picLocks noChangeAspect="1"/>
          </p:cNvPicPr>
          <p:nvPr/>
        </p:nvPicPr>
        <p:blipFill>
          <a:blip r:embed="rId5" cstate="print"/>
          <a:stretch>
            <a:fillRect/>
          </a:stretch>
        </p:blipFill>
        <p:spPr>
          <a:xfrm>
            <a:off x="39636520" y="14554200"/>
            <a:ext cx="6693080" cy="6477000"/>
          </a:xfrm>
          <a:prstGeom prst="rect">
            <a:avLst/>
          </a:prstGeom>
        </p:spPr>
      </p:pic>
      <p:sp>
        <p:nvSpPr>
          <p:cNvPr id="54" name="TextBox 53"/>
          <p:cNvSpPr txBox="1"/>
          <p:nvPr/>
        </p:nvSpPr>
        <p:spPr>
          <a:xfrm>
            <a:off x="34010600" y="13603415"/>
            <a:ext cx="10033000" cy="563231"/>
          </a:xfrm>
          <a:prstGeom prst="rect">
            <a:avLst/>
          </a:prstGeom>
          <a:noFill/>
        </p:spPr>
        <p:txBody>
          <a:bodyPr wrap="square" rtlCol="0">
            <a:spAutoFit/>
          </a:bodyPr>
          <a:lstStyle/>
          <a:p>
            <a:pPr algn="ctr"/>
            <a:r>
              <a:rPr lang="en-US" sz="3600" b="1" dirty="0" smtClean="0"/>
              <a:t>Figure 3(a) Sequence Diagram: Class Registration. </a:t>
            </a:r>
            <a:endParaRPr lang="en-US" sz="3600" b="1" dirty="0"/>
          </a:p>
        </p:txBody>
      </p:sp>
      <p:sp>
        <p:nvSpPr>
          <p:cNvPr id="56" name="TextBox 55"/>
          <p:cNvSpPr txBox="1"/>
          <p:nvPr/>
        </p:nvSpPr>
        <p:spPr>
          <a:xfrm>
            <a:off x="40027042" y="21351719"/>
            <a:ext cx="5688558" cy="563231"/>
          </a:xfrm>
          <a:prstGeom prst="rect">
            <a:avLst/>
          </a:prstGeom>
          <a:noFill/>
        </p:spPr>
        <p:txBody>
          <a:bodyPr wrap="square" rtlCol="0">
            <a:spAutoFit/>
          </a:bodyPr>
          <a:lstStyle/>
          <a:p>
            <a:pPr algn="ctr"/>
            <a:r>
              <a:rPr lang="en-US" sz="3600" b="1" dirty="0" smtClean="0"/>
              <a:t>Figure 3(c) Object diagram</a:t>
            </a:r>
            <a:endParaRPr lang="en-US" sz="3600" b="1" dirty="0"/>
          </a:p>
        </p:txBody>
      </p:sp>
      <p:sp>
        <p:nvSpPr>
          <p:cNvPr id="2" name="TextBox 1"/>
          <p:cNvSpPr txBox="1"/>
          <p:nvPr/>
        </p:nvSpPr>
        <p:spPr>
          <a:xfrm>
            <a:off x="14892337" y="27597238"/>
            <a:ext cx="16306800" cy="8463855"/>
          </a:xfrm>
          <a:prstGeom prst="rect">
            <a:avLst/>
          </a:prstGeom>
          <a:noFill/>
        </p:spPr>
        <p:txBody>
          <a:bodyPr wrap="square" rtlCol="0">
            <a:spAutoFit/>
          </a:bodyPr>
          <a:lstStyle/>
          <a:p>
            <a:pPr algn="just"/>
            <a:r>
              <a:rPr lang="en-US" sz="4000" dirty="0" smtClean="0"/>
              <a:t>The authorization component is responsible for user log in and system security against unauthorized access. The web interface component offers users the options to view and more importantly customize registration selections. Getting a web feed is necessary to obtain course listings, transcript information, catalog and registration rules. The database organizes information both statically (catalog) as well as dynamically (course listings, eligible courses, transcripts). </a:t>
            </a:r>
            <a:r>
              <a:rPr lang="en-US" sz="4000" dirty="0"/>
              <a:t>The database structure is shown in the entity-relationship diagram of Figure 2. </a:t>
            </a:r>
            <a:r>
              <a:rPr lang="en-US" sz="4000" dirty="0" smtClean="0"/>
              <a:t>The computational component is the main system controller. It is responsible for the filtering of courses to customized listings, the restructuring of the student transcript, the upholding of registration rules and the compilation of recommended course schedules based on student parameters such as balanced course load or daily distribution. During the developmental stage of the database, software components, relationships, and their dynamic interactions are identified based on the needs of the users. A number of UML (unified modeling language) diagrams help understand system functionality both from a structural or behavioral point of view. Sample diagrams including sequence, use case, and object diagrams and are presented in Figure 3. </a:t>
            </a:r>
            <a:endParaRPr lang="en-US" sz="4000" dirty="0"/>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385001" y="6143829"/>
            <a:ext cx="13411199" cy="7038771"/>
          </a:xfrm>
          <a:prstGeom prst="rect">
            <a:avLst/>
          </a:prstGeom>
        </p:spPr>
      </p:pic>
      <p:sp>
        <p:nvSpPr>
          <p:cNvPr id="67" name="TextBox 66"/>
          <p:cNvSpPr txBox="1"/>
          <p:nvPr/>
        </p:nvSpPr>
        <p:spPr>
          <a:xfrm>
            <a:off x="32423254" y="21351720"/>
            <a:ext cx="6767448" cy="563231"/>
          </a:xfrm>
          <a:prstGeom prst="rect">
            <a:avLst/>
          </a:prstGeom>
          <a:noFill/>
        </p:spPr>
        <p:txBody>
          <a:bodyPr wrap="square" rtlCol="0">
            <a:spAutoFit/>
          </a:bodyPr>
          <a:lstStyle/>
          <a:p>
            <a:pPr algn="ctr"/>
            <a:r>
              <a:rPr lang="en-US" sz="3600" b="1" dirty="0" smtClean="0"/>
              <a:t>Figure 3(c) Use Case Diagram</a:t>
            </a:r>
            <a:endParaRPr lang="en-US" sz="3600" b="1" dirty="0"/>
          </a:p>
        </p:txBody>
      </p:sp>
      <p:sp>
        <p:nvSpPr>
          <p:cNvPr id="68" name="TextBox 67"/>
          <p:cNvSpPr txBox="1"/>
          <p:nvPr/>
        </p:nvSpPr>
        <p:spPr>
          <a:xfrm>
            <a:off x="15892902" y="14718072"/>
            <a:ext cx="13982546" cy="667875"/>
          </a:xfrm>
          <a:prstGeom prst="rect">
            <a:avLst/>
          </a:prstGeom>
          <a:noFill/>
        </p:spPr>
        <p:txBody>
          <a:bodyPr wrap="square" rtlCol="0">
            <a:spAutoFit/>
          </a:bodyPr>
          <a:lstStyle/>
          <a:p>
            <a:pPr algn="ctr"/>
            <a:r>
              <a:rPr lang="en-US" sz="4400" b="1" dirty="0" smtClean="0"/>
              <a:t>Figure 1. System architecture</a:t>
            </a:r>
            <a:endParaRPr lang="en-US" sz="4400" b="1" dirty="0"/>
          </a:p>
        </p:txBody>
      </p:sp>
      <p:sp>
        <p:nvSpPr>
          <p:cNvPr id="69" name="TextBox 68"/>
          <p:cNvSpPr txBox="1"/>
          <p:nvPr/>
        </p:nvSpPr>
        <p:spPr>
          <a:xfrm>
            <a:off x="15875909" y="26593800"/>
            <a:ext cx="13982546" cy="667875"/>
          </a:xfrm>
          <a:prstGeom prst="rect">
            <a:avLst/>
          </a:prstGeom>
          <a:noFill/>
        </p:spPr>
        <p:txBody>
          <a:bodyPr wrap="square" rtlCol="0">
            <a:spAutoFit/>
          </a:bodyPr>
          <a:lstStyle/>
          <a:p>
            <a:pPr algn="ctr"/>
            <a:r>
              <a:rPr lang="en-US" sz="4400" b="1" dirty="0" smtClean="0"/>
              <a:t>Figure 2. E-R diagram for the system database</a:t>
            </a:r>
            <a:endParaRPr lang="en-US" sz="4400" b="1" dirty="0"/>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461200" y="14543314"/>
            <a:ext cx="6274469" cy="6487886"/>
          </a:xfrm>
          <a:prstGeom prst="rect">
            <a:avLst/>
          </a:prstGeom>
        </p:spPr>
      </p:pic>
      <p:grpSp>
        <p:nvGrpSpPr>
          <p:cNvPr id="9" name="Group 8"/>
          <p:cNvGrpSpPr/>
          <p:nvPr/>
        </p:nvGrpSpPr>
        <p:grpSpPr>
          <a:xfrm>
            <a:off x="15468599" y="17787257"/>
            <a:ext cx="14325599" cy="8641593"/>
            <a:chOff x="14566901" y="16597193"/>
            <a:chExt cx="16154400" cy="9910238"/>
          </a:xfrm>
        </p:grpSpPr>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566901" y="16597193"/>
              <a:ext cx="16154400" cy="9910238"/>
            </a:xfrm>
            <a:prstGeom prst="rect">
              <a:avLst/>
            </a:prstGeom>
          </p:spPr>
        </p:pic>
        <p:sp>
          <p:nvSpPr>
            <p:cNvPr id="8" name="TextBox 7"/>
            <p:cNvSpPr txBox="1"/>
            <p:nvPr/>
          </p:nvSpPr>
          <p:spPr>
            <a:xfrm>
              <a:off x="14968536" y="25763621"/>
              <a:ext cx="8805863" cy="458587"/>
            </a:xfrm>
            <a:prstGeom prst="rect">
              <a:avLst/>
            </a:prstGeom>
            <a:noFill/>
          </p:spPr>
          <p:txBody>
            <a:bodyPr wrap="square" rtlCol="0">
              <a:spAutoFit/>
            </a:bodyPr>
            <a:lstStyle/>
            <a:p>
              <a:r>
                <a:rPr lang="en-US" sz="2800" b="1" dirty="0" smtClean="0"/>
                <a:t>Figure 2: E-R Diagram System Database Relationship</a:t>
              </a:r>
              <a:endParaRPr lang="en-US" sz="2800" b="1" dirty="0"/>
            </a:p>
          </p:txBody>
        </p:sp>
      </p:grpSp>
      <p:grpSp>
        <p:nvGrpSpPr>
          <p:cNvPr id="12" name="Group 11"/>
          <p:cNvGrpSpPr/>
          <p:nvPr/>
        </p:nvGrpSpPr>
        <p:grpSpPr>
          <a:xfrm>
            <a:off x="16611600" y="7409793"/>
            <a:ext cx="11277600" cy="7326672"/>
            <a:chOff x="16611600" y="7409793"/>
            <a:chExt cx="11277600" cy="7326672"/>
          </a:xfrm>
        </p:grpSpPr>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611600" y="7409793"/>
              <a:ext cx="11277600" cy="7326672"/>
            </a:xfrm>
            <a:prstGeom prst="rect">
              <a:avLst/>
            </a:prstGeom>
          </p:spPr>
        </p:pic>
        <p:sp>
          <p:nvSpPr>
            <p:cNvPr id="11" name="TextBox 10"/>
            <p:cNvSpPr txBox="1"/>
            <p:nvPr/>
          </p:nvSpPr>
          <p:spPr>
            <a:xfrm>
              <a:off x="16916400" y="14166645"/>
              <a:ext cx="3200400" cy="353943"/>
            </a:xfrm>
            <a:prstGeom prst="rect">
              <a:avLst/>
            </a:prstGeom>
            <a:noFill/>
          </p:spPr>
          <p:txBody>
            <a:bodyPr wrap="square" rtlCol="0">
              <a:spAutoFit/>
            </a:bodyPr>
            <a:lstStyle/>
            <a:p>
              <a:r>
                <a:rPr lang="en-US" sz="2000" b="1" dirty="0" smtClean="0"/>
                <a:t>Figure 1: System Architecture</a:t>
              </a:r>
              <a:endParaRPr lang="en-US" sz="2000" b="1" dirty="0"/>
            </a:p>
          </p:txBody>
        </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806950" rtl="0" eaLnBrk="1" fontAlgn="base" latinLnBrk="0" hangingPunct="1">
          <a:lnSpc>
            <a:spcPct val="85000"/>
          </a:lnSpc>
          <a:spcBef>
            <a:spcPct val="0"/>
          </a:spcBef>
          <a:spcAft>
            <a:spcPct val="0"/>
          </a:spcAft>
          <a:buClrTx/>
          <a:buSzTx/>
          <a:buFontTx/>
          <a:buNone/>
          <a:tabLst>
            <a:tab pos="685800" algn="l"/>
          </a:tabLst>
          <a:defRPr kumimoji="0" lang="en-US" sz="95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806950" rtl="0" eaLnBrk="1" fontAlgn="base" latinLnBrk="0" hangingPunct="1">
          <a:lnSpc>
            <a:spcPct val="85000"/>
          </a:lnSpc>
          <a:spcBef>
            <a:spcPct val="0"/>
          </a:spcBef>
          <a:spcAft>
            <a:spcPct val="0"/>
          </a:spcAft>
          <a:buClrTx/>
          <a:buSzTx/>
          <a:buFontTx/>
          <a:buNone/>
          <a:tabLst>
            <a:tab pos="685800" algn="l"/>
          </a:tabLst>
          <a:defRPr kumimoji="0" lang="en-US" sz="95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1285</TotalTime>
  <Words>1144</Words>
  <Application>Microsoft Office PowerPoint</Application>
  <PresentationFormat>Custom</PresentationFormat>
  <Paragraphs>23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Barry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DoIT</dc:creator>
  <cp:lastModifiedBy>DoIT</cp:lastModifiedBy>
  <cp:revision>131</cp:revision>
  <dcterms:created xsi:type="dcterms:W3CDTF">2001-09-04T18:16:26Z</dcterms:created>
  <dcterms:modified xsi:type="dcterms:W3CDTF">2013-03-18T15:51:09Z</dcterms:modified>
</cp:coreProperties>
</file>