
<file path=[Content_Types].xml><?xml version="1.0" encoding="utf-8"?>
<Types xmlns="http://schemas.openxmlformats.org/package/2006/content-types">
  <Override PartName="/ppt/tags/tag8.xml" ContentType="application/vnd.openxmlformats-officedocument.presentationml.tags+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52.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81.xml" ContentType="application/vnd.openxmlformats-officedocument.presentationml.tags+xml"/>
  <Override PartName="/ppt/tags/tag90.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tags/tag70.xml" ContentType="application/vnd.openxmlformats-officedocument.presentationml.tags+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tags/tag88.xml" ContentType="application/vnd.openxmlformats-officedocument.presentationml.tags+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docProps/app.xml" ContentType="application/vnd.openxmlformats-officedocument.extended-properties+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47548800" cy="36576000"/>
  <p:notesSz cx="9199563" cy="6858000"/>
  <p:defaultTextStyle>
    <a:defPPr>
      <a:defRPr lang="en-US"/>
    </a:defPPr>
    <a:lvl1pPr algn="l" rtl="0" fontAlgn="base">
      <a:lnSpc>
        <a:spcPct val="85000"/>
      </a:lnSpc>
      <a:spcBef>
        <a:spcPct val="0"/>
      </a:spcBef>
      <a:spcAft>
        <a:spcPct val="0"/>
      </a:spcAft>
      <a:defRPr sz="9500" kern="1200">
        <a:solidFill>
          <a:schemeClr val="tx1"/>
        </a:solidFill>
        <a:latin typeface="Arial Narrow" pitchFamily="34" charset="0"/>
        <a:ea typeface="+mn-ea"/>
        <a:cs typeface="+mn-cs"/>
      </a:defRPr>
    </a:lvl1pPr>
    <a:lvl2pPr marL="457200" algn="l" rtl="0" fontAlgn="base">
      <a:lnSpc>
        <a:spcPct val="85000"/>
      </a:lnSpc>
      <a:spcBef>
        <a:spcPct val="0"/>
      </a:spcBef>
      <a:spcAft>
        <a:spcPct val="0"/>
      </a:spcAft>
      <a:defRPr sz="9500" kern="1200">
        <a:solidFill>
          <a:schemeClr val="tx1"/>
        </a:solidFill>
        <a:latin typeface="Arial Narrow" pitchFamily="34" charset="0"/>
        <a:ea typeface="+mn-ea"/>
        <a:cs typeface="+mn-cs"/>
      </a:defRPr>
    </a:lvl2pPr>
    <a:lvl3pPr marL="914400" algn="l" rtl="0" fontAlgn="base">
      <a:lnSpc>
        <a:spcPct val="85000"/>
      </a:lnSpc>
      <a:spcBef>
        <a:spcPct val="0"/>
      </a:spcBef>
      <a:spcAft>
        <a:spcPct val="0"/>
      </a:spcAft>
      <a:defRPr sz="9500" kern="1200">
        <a:solidFill>
          <a:schemeClr val="tx1"/>
        </a:solidFill>
        <a:latin typeface="Arial Narrow" pitchFamily="34" charset="0"/>
        <a:ea typeface="+mn-ea"/>
        <a:cs typeface="+mn-cs"/>
      </a:defRPr>
    </a:lvl3pPr>
    <a:lvl4pPr marL="1371600" algn="l" rtl="0" fontAlgn="base">
      <a:lnSpc>
        <a:spcPct val="85000"/>
      </a:lnSpc>
      <a:spcBef>
        <a:spcPct val="0"/>
      </a:spcBef>
      <a:spcAft>
        <a:spcPct val="0"/>
      </a:spcAft>
      <a:defRPr sz="9500" kern="1200">
        <a:solidFill>
          <a:schemeClr val="tx1"/>
        </a:solidFill>
        <a:latin typeface="Arial Narrow" pitchFamily="34" charset="0"/>
        <a:ea typeface="+mn-ea"/>
        <a:cs typeface="+mn-cs"/>
      </a:defRPr>
    </a:lvl4pPr>
    <a:lvl5pPr marL="1828800" algn="l" rtl="0" fontAlgn="base">
      <a:lnSpc>
        <a:spcPct val="85000"/>
      </a:lnSpc>
      <a:spcBef>
        <a:spcPct val="0"/>
      </a:spcBef>
      <a:spcAft>
        <a:spcPct val="0"/>
      </a:spcAft>
      <a:defRPr sz="9500" kern="1200">
        <a:solidFill>
          <a:schemeClr val="tx1"/>
        </a:solidFill>
        <a:latin typeface="Arial Narrow" pitchFamily="34" charset="0"/>
        <a:ea typeface="+mn-ea"/>
        <a:cs typeface="+mn-cs"/>
      </a:defRPr>
    </a:lvl5pPr>
    <a:lvl6pPr marL="2286000" algn="l" defTabSz="914400" rtl="0" eaLnBrk="1" latinLnBrk="0" hangingPunct="1">
      <a:defRPr sz="9500" kern="1200">
        <a:solidFill>
          <a:schemeClr val="tx1"/>
        </a:solidFill>
        <a:latin typeface="Arial Narrow" pitchFamily="34" charset="0"/>
        <a:ea typeface="+mn-ea"/>
        <a:cs typeface="+mn-cs"/>
      </a:defRPr>
    </a:lvl6pPr>
    <a:lvl7pPr marL="2743200" algn="l" defTabSz="914400" rtl="0" eaLnBrk="1" latinLnBrk="0" hangingPunct="1">
      <a:defRPr sz="9500" kern="1200">
        <a:solidFill>
          <a:schemeClr val="tx1"/>
        </a:solidFill>
        <a:latin typeface="Arial Narrow" pitchFamily="34" charset="0"/>
        <a:ea typeface="+mn-ea"/>
        <a:cs typeface="+mn-cs"/>
      </a:defRPr>
    </a:lvl7pPr>
    <a:lvl8pPr marL="3200400" algn="l" defTabSz="914400" rtl="0" eaLnBrk="1" latinLnBrk="0" hangingPunct="1">
      <a:defRPr sz="9500" kern="1200">
        <a:solidFill>
          <a:schemeClr val="tx1"/>
        </a:solidFill>
        <a:latin typeface="Arial Narrow" pitchFamily="34" charset="0"/>
        <a:ea typeface="+mn-ea"/>
        <a:cs typeface="+mn-cs"/>
      </a:defRPr>
    </a:lvl8pPr>
    <a:lvl9pPr marL="3657600" algn="l" defTabSz="914400" rtl="0" eaLnBrk="1" latinLnBrk="0" hangingPunct="1">
      <a:defRPr sz="9500"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EAEAEA"/>
    <a:srgbClr val="B2B2B2"/>
    <a:srgbClr val="DDDDDD"/>
    <a:srgbClr val="4D4D4D"/>
    <a:srgbClr val="FF7979"/>
    <a:srgbClr val="FBC98D"/>
    <a:srgbClr val="FFB7B7"/>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8353" autoAdjust="0"/>
  </p:normalViewPr>
  <p:slideViewPr>
    <p:cSldViewPr>
      <p:cViewPr varScale="1">
        <p:scale>
          <a:sx n="16" d="100"/>
          <a:sy n="16" d="100"/>
        </p:scale>
        <p:origin x="-1315" y="-1162"/>
      </p:cViewPr>
      <p:guideLst>
        <p:guide orient="horz" pos="11520"/>
        <p:guide pos="149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987800" cy="381000"/>
          </a:xfrm>
          <a:prstGeom prst="rect">
            <a:avLst/>
          </a:prstGeom>
          <a:noFill/>
          <a:ln w="9525">
            <a:noFill/>
            <a:miter lim="800000"/>
            <a:headEnd/>
            <a:tailEnd/>
          </a:ln>
          <a:effectLst/>
        </p:spPr>
        <p:txBody>
          <a:bodyPr vert="horz" wrap="square" lIns="91890" tIns="45946" rIns="91890" bIns="45946" numCol="1" anchor="t" anchorCtr="0" compatLnSpc="1">
            <a:prstTxWarp prst="textNoShape">
              <a:avLst/>
            </a:prstTxWarp>
          </a:bodyPr>
          <a:lstStyle>
            <a:lvl1pPr defTabSz="919163">
              <a:defRPr sz="1300"/>
            </a:lvl1pPr>
          </a:lstStyle>
          <a:p>
            <a:pPr>
              <a:defRPr/>
            </a:pPr>
            <a:endParaRPr lang="en-US" dirty="0"/>
          </a:p>
        </p:txBody>
      </p:sp>
      <p:sp>
        <p:nvSpPr>
          <p:cNvPr id="4099" name="Rectangle 1027"/>
          <p:cNvSpPr>
            <a:spLocks noGrp="1" noChangeArrowheads="1"/>
          </p:cNvSpPr>
          <p:nvPr>
            <p:ph type="dt" sz="quarter" idx="1"/>
          </p:nvPr>
        </p:nvSpPr>
        <p:spPr bwMode="auto">
          <a:xfrm>
            <a:off x="5211763" y="0"/>
            <a:ext cx="3987800" cy="381000"/>
          </a:xfrm>
          <a:prstGeom prst="rect">
            <a:avLst/>
          </a:prstGeom>
          <a:noFill/>
          <a:ln w="9525">
            <a:noFill/>
            <a:miter lim="800000"/>
            <a:headEnd/>
            <a:tailEnd/>
          </a:ln>
          <a:effectLst/>
        </p:spPr>
        <p:txBody>
          <a:bodyPr vert="horz" wrap="square" lIns="91890" tIns="45946" rIns="91890" bIns="45946" numCol="1" anchor="t" anchorCtr="0" compatLnSpc="1">
            <a:prstTxWarp prst="textNoShape">
              <a:avLst/>
            </a:prstTxWarp>
          </a:bodyPr>
          <a:lstStyle>
            <a:lvl1pPr algn="r" defTabSz="919163">
              <a:defRPr sz="1300"/>
            </a:lvl1pPr>
          </a:lstStyle>
          <a:p>
            <a:pPr>
              <a:defRPr/>
            </a:pPr>
            <a:endParaRPr lang="en-US" dirty="0"/>
          </a:p>
        </p:txBody>
      </p:sp>
      <p:sp>
        <p:nvSpPr>
          <p:cNvPr id="4100" name="Rectangle 1028"/>
          <p:cNvSpPr>
            <a:spLocks noGrp="1" noChangeArrowheads="1"/>
          </p:cNvSpPr>
          <p:nvPr>
            <p:ph type="ftr" sz="quarter" idx="2"/>
          </p:nvPr>
        </p:nvSpPr>
        <p:spPr bwMode="auto">
          <a:xfrm>
            <a:off x="0" y="6477000"/>
            <a:ext cx="3987800" cy="381000"/>
          </a:xfrm>
          <a:prstGeom prst="rect">
            <a:avLst/>
          </a:prstGeom>
          <a:noFill/>
          <a:ln w="9525">
            <a:noFill/>
            <a:miter lim="800000"/>
            <a:headEnd/>
            <a:tailEnd/>
          </a:ln>
          <a:effectLst/>
        </p:spPr>
        <p:txBody>
          <a:bodyPr vert="horz" wrap="square" lIns="91890" tIns="45946" rIns="91890" bIns="45946" numCol="1" anchor="b" anchorCtr="0" compatLnSpc="1">
            <a:prstTxWarp prst="textNoShape">
              <a:avLst/>
            </a:prstTxWarp>
          </a:bodyPr>
          <a:lstStyle>
            <a:lvl1pPr defTabSz="919163">
              <a:defRPr sz="1300"/>
            </a:lvl1pPr>
          </a:lstStyle>
          <a:p>
            <a:pPr>
              <a:defRPr/>
            </a:pPr>
            <a:endParaRPr lang="en-US" dirty="0"/>
          </a:p>
        </p:txBody>
      </p:sp>
      <p:sp>
        <p:nvSpPr>
          <p:cNvPr id="4101" name="Rectangle 1029"/>
          <p:cNvSpPr>
            <a:spLocks noGrp="1" noChangeArrowheads="1"/>
          </p:cNvSpPr>
          <p:nvPr>
            <p:ph type="sldNum" sz="quarter" idx="3"/>
          </p:nvPr>
        </p:nvSpPr>
        <p:spPr bwMode="auto">
          <a:xfrm>
            <a:off x="5211763" y="6477000"/>
            <a:ext cx="3987800" cy="381000"/>
          </a:xfrm>
          <a:prstGeom prst="rect">
            <a:avLst/>
          </a:prstGeom>
          <a:noFill/>
          <a:ln w="9525">
            <a:noFill/>
            <a:miter lim="800000"/>
            <a:headEnd/>
            <a:tailEnd/>
          </a:ln>
          <a:effectLst/>
        </p:spPr>
        <p:txBody>
          <a:bodyPr vert="horz" wrap="square" lIns="91890" tIns="45946" rIns="91890" bIns="45946" numCol="1" anchor="b" anchorCtr="0" compatLnSpc="1">
            <a:prstTxWarp prst="textNoShape">
              <a:avLst/>
            </a:prstTxWarp>
          </a:bodyPr>
          <a:lstStyle>
            <a:lvl1pPr algn="r" defTabSz="919163">
              <a:defRPr sz="1300"/>
            </a:lvl1pPr>
          </a:lstStyle>
          <a:p>
            <a:pPr>
              <a:defRPr/>
            </a:pPr>
            <a:fld id="{1D98D2D8-C9B8-4611-8484-255A6DDAC99E}"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9862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17411" name="Rectangle 3"/>
          <p:cNvSpPr>
            <a:spLocks noGrp="1" noChangeArrowheads="1"/>
          </p:cNvSpPr>
          <p:nvPr>
            <p:ph type="dt" idx="1"/>
          </p:nvPr>
        </p:nvSpPr>
        <p:spPr bwMode="auto">
          <a:xfrm>
            <a:off x="5210175" y="0"/>
            <a:ext cx="39878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980229A6-64BE-4053-9596-2B48270ECAE6}" type="datetimeFigureOut">
              <a:rPr lang="en-US"/>
              <a:pPr>
                <a:defRPr/>
              </a:pPr>
              <a:t>4/14/2011</a:t>
            </a:fld>
            <a:endParaRPr lang="en-US" dirty="0"/>
          </a:p>
        </p:txBody>
      </p:sp>
      <p:sp>
        <p:nvSpPr>
          <p:cNvPr id="3076" name="Rectangle 4"/>
          <p:cNvSpPr>
            <a:spLocks noGrp="1" noRot="1" noChangeAspect="1" noChangeArrowheads="1" noTextEdit="1"/>
          </p:cNvSpPr>
          <p:nvPr>
            <p:ph type="sldImg" idx="2"/>
          </p:nvPr>
        </p:nvSpPr>
        <p:spPr bwMode="auto">
          <a:xfrm>
            <a:off x="2927350" y="514350"/>
            <a:ext cx="3344863" cy="25717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20750" y="3257550"/>
            <a:ext cx="73596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6513513"/>
            <a:ext cx="39862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17415" name="Rectangle 7"/>
          <p:cNvSpPr>
            <a:spLocks noGrp="1" noChangeArrowheads="1"/>
          </p:cNvSpPr>
          <p:nvPr>
            <p:ph type="sldNum" sz="quarter" idx="5"/>
          </p:nvPr>
        </p:nvSpPr>
        <p:spPr bwMode="auto">
          <a:xfrm>
            <a:off x="5210175" y="6513513"/>
            <a:ext cx="39878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032E66B7-D79E-4EFE-BDBB-4B4F1F1D81E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3565525" y="11361738"/>
            <a:ext cx="40417750" cy="7840662"/>
          </a:xfrm>
        </p:spPr>
        <p:txBody>
          <a:bodyPr/>
          <a:lstStyle/>
          <a:p>
            <a:r>
              <a:rPr lang="en-US" smtClean="0"/>
              <a:t>Click to edit Master title style</a:t>
            </a:r>
            <a:endParaRPr lang="en-US"/>
          </a:p>
        </p:txBody>
      </p:sp>
      <p:sp>
        <p:nvSpPr>
          <p:cNvPr id="3" name="Subtitle 2"/>
          <p:cNvSpPr>
            <a:spLocks noGrp="1"/>
          </p:cNvSpPr>
          <p:nvPr>
            <p:ph type="subTitle" idx="1"/>
            <p:custDataLst>
              <p:tags r:id="rId2"/>
            </p:custDataLst>
          </p:nvPr>
        </p:nvSpPr>
        <p:spPr>
          <a:xfrm>
            <a:off x="7132638" y="20726400"/>
            <a:ext cx="33283525" cy="9347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E2A423AD-D7E1-41E1-A776-F24A036C514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A198AC70-5CFC-4225-B587-643A824D2CC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34472563" y="1465263"/>
            <a:ext cx="10698162" cy="312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2378075" y="1465263"/>
            <a:ext cx="31942088" cy="312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A9BD4107-C81B-488E-A562-FC5ABFCB85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199B8AEA-80DE-4DB0-AF73-20FC3D81881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756025" y="23502938"/>
            <a:ext cx="40416163" cy="72644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3756025" y="15501938"/>
            <a:ext cx="40416163" cy="80010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custDataLst>
              <p:tags r:id="rId3"/>
            </p:custDataLst>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custDataLst>
              <p:tags r:id="rId4"/>
            </p:custDataLst>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custDataLst>
              <p:tags r:id="rId5"/>
            </p:custDataLst>
          </p:nvPr>
        </p:nvSpPr>
        <p:spPr>
          <a:ln/>
        </p:spPr>
        <p:txBody>
          <a:bodyPr/>
          <a:lstStyle>
            <a:lvl1pPr>
              <a:defRPr/>
            </a:lvl1pPr>
          </a:lstStyle>
          <a:p>
            <a:pPr>
              <a:defRPr/>
            </a:pPr>
            <a:fld id="{09A24F35-882C-46F7-869B-C2DAAF9C94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2378075" y="8534400"/>
            <a:ext cx="21320125"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23850600" y="8534400"/>
            <a:ext cx="21320125" cy="24137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F3385F2C-4979-4A8E-A5DF-FFA998B5E1D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custDataLst>
              <p:tags r:id="rId2"/>
            </p:custDataLst>
          </p:nvPr>
        </p:nvSpPr>
        <p:spPr>
          <a:xfrm>
            <a:off x="2378075" y="8186738"/>
            <a:ext cx="21008975"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custDataLst>
              <p:tags r:id="rId3"/>
            </p:custDataLst>
          </p:nvPr>
        </p:nvSpPr>
        <p:spPr>
          <a:xfrm>
            <a:off x="2378075" y="11599863"/>
            <a:ext cx="21008975"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custDataLst>
              <p:tags r:id="rId4"/>
            </p:custDataLst>
          </p:nvPr>
        </p:nvSpPr>
        <p:spPr>
          <a:xfrm>
            <a:off x="24153813" y="8186738"/>
            <a:ext cx="21016912" cy="3413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custDataLst>
              <p:tags r:id="rId5"/>
            </p:custDataLst>
          </p:nvPr>
        </p:nvSpPr>
        <p:spPr>
          <a:xfrm>
            <a:off x="24153813" y="11599863"/>
            <a:ext cx="21016912" cy="21072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custDataLst>
              <p:tags r:id="rId6"/>
            </p:custDataLst>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custDataLst>
              <p:tags r:id="rId7"/>
            </p:custDataLst>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custDataLst>
              <p:tags r:id="rId8"/>
            </p:custDataLst>
          </p:nvPr>
        </p:nvSpPr>
        <p:spPr>
          <a:ln/>
        </p:spPr>
        <p:txBody>
          <a:bodyPr/>
          <a:lstStyle>
            <a:lvl1pPr>
              <a:defRPr/>
            </a:lvl1pPr>
          </a:lstStyle>
          <a:p>
            <a:pPr>
              <a:defRPr/>
            </a:pPr>
            <a:fld id="{14507034-116D-4806-B283-D13B098247B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Rectangle 4"/>
          <p:cNvSpPr>
            <a:spLocks noGrp="1" noChangeArrowheads="1"/>
          </p:cNvSpPr>
          <p:nvPr>
            <p:ph type="dt" sz="half" idx="10"/>
            <p:custDataLst>
              <p:tags r:id="rId2"/>
            </p:custDataLst>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custDataLst>
              <p:tags r:id="rId3"/>
            </p:custDataLst>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custDataLst>
              <p:tags r:id="rId4"/>
            </p:custDataLst>
          </p:nvPr>
        </p:nvSpPr>
        <p:spPr>
          <a:ln/>
        </p:spPr>
        <p:txBody>
          <a:bodyPr/>
          <a:lstStyle>
            <a:lvl1pPr>
              <a:defRPr/>
            </a:lvl1pPr>
          </a:lstStyle>
          <a:p>
            <a:pPr>
              <a:defRPr/>
            </a:pPr>
            <a:fld id="{3B5A5C5F-B854-425A-87B9-532B43396A0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pPr>
              <a:defRPr/>
            </a:pPr>
            <a:fld id="{C4A2B9AD-187B-4D04-AF05-8FE52F53F8E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2378075" y="1455738"/>
            <a:ext cx="15643225" cy="6197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18589625" y="1455738"/>
            <a:ext cx="26581100" cy="31216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2378075" y="7653338"/>
            <a:ext cx="15643225" cy="25019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22F7B796-24F3-4D01-8A33-F9B0F8DCB52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320213" y="25603200"/>
            <a:ext cx="28528962" cy="30226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9320213" y="3268663"/>
            <a:ext cx="28528962" cy="21945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custDataLst>
              <p:tags r:id="rId3"/>
            </p:custDataLst>
          </p:nvPr>
        </p:nvSpPr>
        <p:spPr>
          <a:xfrm>
            <a:off x="9320213" y="28625800"/>
            <a:ext cx="28528962" cy="4292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custDataLst>
              <p:tags r:id="rId4"/>
            </p:custDataLst>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custDataLst>
              <p:tags r:id="rId5"/>
            </p:custDataLst>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custDataLst>
              <p:tags r:id="rId6"/>
            </p:custDataLst>
          </p:nvPr>
        </p:nvSpPr>
        <p:spPr>
          <a:ln/>
        </p:spPr>
        <p:txBody>
          <a:bodyPr/>
          <a:lstStyle>
            <a:lvl1pPr>
              <a:defRPr/>
            </a:lvl1pPr>
          </a:lstStyle>
          <a:p>
            <a:pPr>
              <a:defRPr/>
            </a:pPr>
            <a:fld id="{27C1DFE3-6F6D-4988-99EF-41B588BB292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378075" y="1465263"/>
            <a:ext cx="42792650" cy="6096000"/>
          </a:xfrm>
          <a:prstGeom prst="rect">
            <a:avLst/>
          </a:prstGeom>
          <a:noFill/>
          <a:ln w="9525">
            <a:noFill/>
            <a:miter lim="800000"/>
            <a:headEnd/>
            <a:tailEnd/>
          </a:ln>
        </p:spPr>
        <p:txBody>
          <a:bodyPr vert="horz" wrap="square" lIns="480709" tIns="240355" rIns="480709" bIns="24035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custDataLst>
              <p:tags r:id="rId14"/>
            </p:custDataLst>
          </p:nvPr>
        </p:nvSpPr>
        <p:spPr bwMode="auto">
          <a:xfrm>
            <a:off x="2378075" y="8534400"/>
            <a:ext cx="42792650" cy="24137938"/>
          </a:xfrm>
          <a:prstGeom prst="rect">
            <a:avLst/>
          </a:prstGeom>
          <a:noFill/>
          <a:ln w="9525">
            <a:noFill/>
            <a:miter lim="800000"/>
            <a:headEnd/>
            <a:tailEnd/>
          </a:ln>
        </p:spPr>
        <p:txBody>
          <a:bodyPr vert="horz" wrap="square" lIns="480709" tIns="240355" rIns="480709" bIns="24035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custDataLst>
              <p:tags r:id="rId15"/>
            </p:custDataLst>
          </p:nvPr>
        </p:nvSpPr>
        <p:spPr bwMode="auto">
          <a:xfrm>
            <a:off x="2378075" y="33307338"/>
            <a:ext cx="11093450" cy="2540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nSpc>
                <a:spcPct val="100000"/>
              </a:lnSpc>
              <a:defRPr sz="7400">
                <a:latin typeface="Arial" charset="0"/>
              </a:defRPr>
            </a:lvl1pPr>
          </a:lstStyle>
          <a:p>
            <a:pPr>
              <a:defRPr/>
            </a:pPr>
            <a:endParaRPr lang="en-US" dirty="0"/>
          </a:p>
        </p:txBody>
      </p:sp>
      <p:sp>
        <p:nvSpPr>
          <p:cNvPr id="1029" name="Rectangle 5"/>
          <p:cNvSpPr>
            <a:spLocks noGrp="1" noChangeArrowheads="1"/>
          </p:cNvSpPr>
          <p:nvPr>
            <p:ph type="ftr" sz="quarter" idx="3"/>
            <p:custDataLst>
              <p:tags r:id="rId16"/>
            </p:custDataLst>
          </p:nvPr>
        </p:nvSpPr>
        <p:spPr bwMode="auto">
          <a:xfrm>
            <a:off x="16246475" y="33307338"/>
            <a:ext cx="15055850" cy="2540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lnSpc>
                <a:spcPct val="100000"/>
              </a:lnSpc>
              <a:defRPr sz="7400">
                <a:latin typeface="Arial" charset="0"/>
              </a:defRPr>
            </a:lvl1pPr>
          </a:lstStyle>
          <a:p>
            <a:pPr>
              <a:defRPr/>
            </a:pPr>
            <a:endParaRPr lang="en-US" dirty="0"/>
          </a:p>
        </p:txBody>
      </p:sp>
      <p:sp>
        <p:nvSpPr>
          <p:cNvPr id="1030" name="Rectangle 6"/>
          <p:cNvSpPr>
            <a:spLocks noGrp="1" noChangeArrowheads="1"/>
          </p:cNvSpPr>
          <p:nvPr>
            <p:ph type="sldNum" sz="quarter" idx="4"/>
            <p:custDataLst>
              <p:tags r:id="rId17"/>
            </p:custDataLst>
          </p:nvPr>
        </p:nvSpPr>
        <p:spPr bwMode="auto">
          <a:xfrm>
            <a:off x="34077275" y="33307338"/>
            <a:ext cx="11093450" cy="2540000"/>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lnSpc>
                <a:spcPct val="100000"/>
              </a:lnSpc>
              <a:defRPr sz="7400">
                <a:latin typeface="Arial" charset="0"/>
              </a:defRPr>
            </a:lvl1pPr>
          </a:lstStyle>
          <a:p>
            <a:pPr>
              <a:defRPr/>
            </a:pPr>
            <a:fld id="{19BB81E3-538D-4BFB-867D-207AD2FFEB5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Arial" charset="0"/>
        </a:defRPr>
      </a:lvl2pPr>
      <a:lvl3pPr algn="ctr" defTabSz="4806950" rtl="0" eaLnBrk="0" fontAlgn="base" hangingPunct="0">
        <a:spcBef>
          <a:spcPct val="0"/>
        </a:spcBef>
        <a:spcAft>
          <a:spcPct val="0"/>
        </a:spcAft>
        <a:defRPr sz="23100">
          <a:solidFill>
            <a:schemeClr val="tx2"/>
          </a:solidFill>
          <a:latin typeface="Arial" charset="0"/>
        </a:defRPr>
      </a:lvl3pPr>
      <a:lvl4pPr algn="ctr" defTabSz="4806950" rtl="0" eaLnBrk="0" fontAlgn="base" hangingPunct="0">
        <a:spcBef>
          <a:spcPct val="0"/>
        </a:spcBef>
        <a:spcAft>
          <a:spcPct val="0"/>
        </a:spcAft>
        <a:defRPr sz="23100">
          <a:solidFill>
            <a:schemeClr val="tx2"/>
          </a:solidFill>
          <a:latin typeface="Arial" charset="0"/>
        </a:defRPr>
      </a:lvl4pPr>
      <a:lvl5pPr algn="ctr" defTabSz="4806950" rtl="0" eaLnBrk="0" fontAlgn="base" hangingPunct="0">
        <a:spcBef>
          <a:spcPct val="0"/>
        </a:spcBef>
        <a:spcAft>
          <a:spcPct val="0"/>
        </a:spcAft>
        <a:defRPr sz="23100">
          <a:solidFill>
            <a:schemeClr val="tx2"/>
          </a:solidFill>
          <a:latin typeface="Arial" charset="0"/>
        </a:defRPr>
      </a:lvl5pPr>
      <a:lvl6pPr marL="457200" algn="ctr" defTabSz="4806950" rtl="0" fontAlgn="base">
        <a:spcBef>
          <a:spcPct val="0"/>
        </a:spcBef>
        <a:spcAft>
          <a:spcPct val="0"/>
        </a:spcAft>
        <a:defRPr sz="23100">
          <a:solidFill>
            <a:schemeClr val="tx2"/>
          </a:solidFill>
          <a:latin typeface="Arial" charset="0"/>
        </a:defRPr>
      </a:lvl6pPr>
      <a:lvl7pPr marL="914400" algn="ctr" defTabSz="4806950" rtl="0" fontAlgn="base">
        <a:spcBef>
          <a:spcPct val="0"/>
        </a:spcBef>
        <a:spcAft>
          <a:spcPct val="0"/>
        </a:spcAft>
        <a:defRPr sz="23100">
          <a:solidFill>
            <a:schemeClr val="tx2"/>
          </a:solidFill>
          <a:latin typeface="Arial" charset="0"/>
        </a:defRPr>
      </a:lvl7pPr>
      <a:lvl8pPr marL="1371600" algn="ctr" defTabSz="4806950" rtl="0" fontAlgn="base">
        <a:spcBef>
          <a:spcPct val="0"/>
        </a:spcBef>
        <a:spcAft>
          <a:spcPct val="0"/>
        </a:spcAft>
        <a:defRPr sz="23100">
          <a:solidFill>
            <a:schemeClr val="tx2"/>
          </a:solidFill>
          <a:latin typeface="Arial" charset="0"/>
        </a:defRPr>
      </a:lvl8pPr>
      <a:lvl9pPr marL="1828800" algn="ctr" defTabSz="4806950" rtl="0" fontAlgn="base">
        <a:spcBef>
          <a:spcPct val="0"/>
        </a:spcBef>
        <a:spcAft>
          <a:spcPct val="0"/>
        </a:spcAft>
        <a:defRPr sz="23100">
          <a:solidFill>
            <a:schemeClr val="tx2"/>
          </a:solidFill>
          <a:latin typeface="Arial"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9" Type="http://schemas.openxmlformats.org/officeDocument/2006/relationships/image" Target="../media/image5.png"/><Relationship Id="rId3" Type="http://schemas.openxmlformats.org/officeDocument/2006/relationships/tags" Target="../tags/tag66.xml"/><Relationship Id="rId21" Type="http://schemas.openxmlformats.org/officeDocument/2006/relationships/tags" Target="../tags/tag84.xml"/><Relationship Id="rId34" Type="http://schemas.openxmlformats.org/officeDocument/2006/relationships/notesSlide" Target="../notesSlides/notesSlide1.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slideLayout" Target="../slideLayouts/slideLayout1.xml"/><Relationship Id="rId38" Type="http://schemas.openxmlformats.org/officeDocument/2006/relationships/image" Target="../media/image4.png"/><Relationship Id="rId2" Type="http://schemas.openxmlformats.org/officeDocument/2006/relationships/tags" Target="../tags/tag65.xml"/><Relationship Id="rId16" Type="http://schemas.openxmlformats.org/officeDocument/2006/relationships/tags" Target="../tags/tag79.xml"/><Relationship Id="rId20" Type="http://schemas.openxmlformats.org/officeDocument/2006/relationships/tags" Target="../tags/tag83.xml"/><Relationship Id="rId29" Type="http://schemas.openxmlformats.org/officeDocument/2006/relationships/tags" Target="../tags/tag92.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37" Type="http://schemas.openxmlformats.org/officeDocument/2006/relationships/image" Target="../media/image3.png"/><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image" Target="../media/image2.png"/><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tags" Target="../tags/tag94.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Arrow Connector 46"/>
          <p:cNvCxnSpPr/>
          <p:nvPr/>
        </p:nvCxnSpPr>
        <p:spPr bwMode="auto">
          <a:xfrm>
            <a:off x="16078200" y="18440400"/>
            <a:ext cx="1295400" cy="76200"/>
          </a:xfrm>
          <a:prstGeom prst="straightConnector1">
            <a:avLst/>
          </a:prstGeom>
          <a:solidFill>
            <a:schemeClr val="accent1"/>
          </a:solidFill>
          <a:ln w="9525" cap="flat" cmpd="sng" algn="ctr">
            <a:noFill/>
            <a:prstDash val="solid"/>
            <a:round/>
            <a:headEnd type="none" w="med" len="med"/>
            <a:tailEnd type="arrow"/>
          </a:ln>
          <a:effectLst/>
        </p:spPr>
      </p:cxnSp>
      <p:pic>
        <p:nvPicPr>
          <p:cNvPr id="2060" name="Picture 120"/>
          <p:cNvPicPr>
            <a:picLocks noChangeAspect="1" noChangeArrowheads="1"/>
          </p:cNvPicPr>
          <p:nvPr>
            <p:custDataLst>
              <p:tags r:id="rId2"/>
            </p:custDataLst>
          </p:nvPr>
        </p:nvPicPr>
        <p:blipFill>
          <a:blip r:embed="rId35" cstate="print"/>
          <a:srcRect/>
          <a:stretch>
            <a:fillRect/>
          </a:stretch>
        </p:blipFill>
        <p:spPr bwMode="auto">
          <a:xfrm rot="20631460">
            <a:off x="1173147" y="929047"/>
            <a:ext cx="2819400" cy="3471862"/>
          </a:xfrm>
          <a:prstGeom prst="rect">
            <a:avLst/>
          </a:prstGeom>
          <a:noFill/>
          <a:ln w="9525" algn="ctr">
            <a:noFill/>
            <a:miter lim="800000"/>
            <a:headEnd/>
            <a:tailEnd/>
          </a:ln>
        </p:spPr>
      </p:pic>
      <p:pic>
        <p:nvPicPr>
          <p:cNvPr id="2108" name="Picture 60"/>
          <p:cNvPicPr>
            <a:picLocks noChangeAspect="1" noChangeArrowheads="1"/>
          </p:cNvPicPr>
          <p:nvPr>
            <p:custDataLst>
              <p:tags r:id="rId3"/>
            </p:custDataLst>
          </p:nvPr>
        </p:nvPicPr>
        <p:blipFill>
          <a:blip r:embed="rId36" cstate="print"/>
          <a:srcRect/>
          <a:stretch>
            <a:fillRect/>
          </a:stretch>
        </p:blipFill>
        <p:spPr bwMode="auto">
          <a:xfrm>
            <a:off x="16687800" y="13868401"/>
            <a:ext cx="13449300" cy="10734675"/>
          </a:xfrm>
          <a:prstGeom prst="rect">
            <a:avLst/>
          </a:prstGeom>
          <a:noFill/>
          <a:ln w="9525" cap="flat" cmpd="sng" algn="ctr">
            <a:noFill/>
            <a:prstDash val="solid"/>
            <a:miter lim="800000"/>
            <a:headEnd/>
            <a:tailEnd/>
          </a:ln>
          <a:effectLst/>
        </p:spPr>
      </p:pic>
      <p:sp>
        <p:nvSpPr>
          <p:cNvPr id="63" name="Rectangle 62"/>
          <p:cNvSpPr/>
          <p:nvPr>
            <p:custDataLst>
              <p:tags r:id="rId4"/>
            </p:custDataLst>
          </p:nvPr>
        </p:nvSpPr>
        <p:spPr>
          <a:xfrm rot="20022240">
            <a:off x="12427963" y="19641488"/>
            <a:ext cx="4800896" cy="135390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
        <p:nvSpPr>
          <p:cNvPr id="2050" name="Rectangle 188"/>
          <p:cNvSpPr>
            <a:spLocks noChangeArrowheads="1"/>
          </p:cNvSpPr>
          <p:nvPr>
            <p:custDataLst>
              <p:tags r:id="rId5"/>
            </p:custDataLst>
          </p:nvPr>
        </p:nvSpPr>
        <p:spPr bwMode="auto">
          <a:xfrm>
            <a:off x="396875" y="5638800"/>
            <a:ext cx="46755050" cy="1600200"/>
          </a:xfrm>
          <a:prstGeom prst="rect">
            <a:avLst/>
          </a:prstGeom>
          <a:gradFill rotWithShape="1">
            <a:gsLst>
              <a:gs pos="0">
                <a:srgbClr val="B2B2B2"/>
              </a:gs>
              <a:gs pos="100000">
                <a:srgbClr val="EAEAEA">
                  <a:alpha val="0"/>
                </a:srgbClr>
              </a:gs>
            </a:gsLst>
            <a:lin ang="5400000" scaled="1"/>
          </a:gradFill>
          <a:ln w="57150" cmpd="thinThick" algn="ctr">
            <a:noFill/>
            <a:miter lim="800000"/>
            <a:headEnd/>
            <a:tailEnd/>
          </a:ln>
        </p:spPr>
        <p:txBody>
          <a:bodyPr anchor="ctr">
            <a:spAutoFit/>
          </a:bodyPr>
          <a:lstStyle/>
          <a:p>
            <a:endParaRPr lang="en-US" dirty="0"/>
          </a:p>
        </p:txBody>
      </p:sp>
      <p:sp>
        <p:nvSpPr>
          <p:cNvPr id="2051" name="Rectangle 7"/>
          <p:cNvSpPr>
            <a:spLocks noChangeArrowheads="1"/>
          </p:cNvSpPr>
          <p:nvPr>
            <p:custDataLst>
              <p:tags r:id="rId6"/>
            </p:custDataLst>
          </p:nvPr>
        </p:nvSpPr>
        <p:spPr bwMode="auto">
          <a:xfrm>
            <a:off x="409575" y="4648200"/>
            <a:ext cx="46720125" cy="1066800"/>
          </a:xfrm>
          <a:prstGeom prst="rect">
            <a:avLst/>
          </a:prstGeom>
          <a:solidFill>
            <a:srgbClr val="CC0000"/>
          </a:solidFill>
          <a:ln w="9525">
            <a:noFill/>
            <a:miter lim="800000"/>
            <a:headEnd/>
            <a:tailEnd/>
          </a:ln>
        </p:spPr>
        <p:txBody>
          <a:bodyPr wrap="none" anchor="ctr"/>
          <a:lstStyle/>
          <a:p>
            <a:endParaRPr lang="en-US" dirty="0">
              <a:latin typeface="Arial" charset="0"/>
            </a:endParaRPr>
          </a:p>
        </p:txBody>
      </p:sp>
      <p:sp>
        <p:nvSpPr>
          <p:cNvPr id="2053" name="Text Box 20"/>
          <p:cNvSpPr txBox="1">
            <a:spLocks noChangeArrowheads="1"/>
          </p:cNvSpPr>
          <p:nvPr>
            <p:custDataLst>
              <p:tags r:id="rId7"/>
            </p:custDataLst>
          </p:nvPr>
        </p:nvSpPr>
        <p:spPr bwMode="auto">
          <a:xfrm>
            <a:off x="11430000" y="1371600"/>
            <a:ext cx="29718000" cy="2603790"/>
          </a:xfrm>
          <a:prstGeom prst="rect">
            <a:avLst/>
          </a:prstGeom>
          <a:noFill/>
          <a:ln w="9525">
            <a:noFill/>
            <a:miter lim="800000"/>
            <a:headEnd/>
            <a:tailEnd/>
          </a:ln>
        </p:spPr>
        <p:txBody>
          <a:bodyPr wrap="square">
            <a:spAutoFit/>
          </a:bodyPr>
          <a:lstStyle/>
          <a:p>
            <a:pPr algn="ctr" defTabSz="4806950">
              <a:spcBef>
                <a:spcPct val="50000"/>
              </a:spcBef>
            </a:pPr>
            <a:r>
              <a:rPr lang="en-US" sz="9600" b="1" dirty="0" smtClean="0">
                <a:latin typeface="Arial" charset="0"/>
              </a:rPr>
              <a:t>Embedded System Design: Synthesizing </a:t>
            </a:r>
            <a:r>
              <a:rPr lang="en-US" sz="9600" b="1" dirty="0" smtClean="0">
                <a:latin typeface="Arial" charset="0"/>
              </a:rPr>
              <a:t>Music Using Programmable </a:t>
            </a:r>
            <a:r>
              <a:rPr lang="en-US" sz="9600" b="1" dirty="0" smtClean="0">
                <a:latin typeface="Arial" charset="0"/>
              </a:rPr>
              <a:t>Logic</a:t>
            </a:r>
            <a:endParaRPr lang="en-US" sz="8800" b="1" dirty="0">
              <a:latin typeface="Arial" charset="0"/>
            </a:endParaRPr>
          </a:p>
        </p:txBody>
      </p:sp>
      <p:sp>
        <p:nvSpPr>
          <p:cNvPr id="2055" name="Text Box 24"/>
          <p:cNvSpPr txBox="1">
            <a:spLocks noChangeArrowheads="1"/>
          </p:cNvSpPr>
          <p:nvPr>
            <p:custDataLst>
              <p:tags r:id="rId8"/>
            </p:custDataLst>
          </p:nvPr>
        </p:nvSpPr>
        <p:spPr bwMode="auto">
          <a:xfrm>
            <a:off x="0" y="4784725"/>
            <a:ext cx="47548800" cy="2077492"/>
          </a:xfrm>
          <a:prstGeom prst="rect">
            <a:avLst/>
          </a:prstGeom>
          <a:noFill/>
          <a:ln w="9525">
            <a:noFill/>
            <a:miter lim="800000"/>
            <a:headEnd/>
            <a:tailEnd/>
          </a:ln>
        </p:spPr>
        <p:txBody>
          <a:bodyPr>
            <a:spAutoFit/>
          </a:bodyPr>
          <a:lstStyle/>
          <a:p>
            <a:pPr algn="ctr" defTabSz="4806950">
              <a:lnSpc>
                <a:spcPct val="100000"/>
              </a:lnSpc>
              <a:spcBef>
                <a:spcPct val="50000"/>
              </a:spcBef>
            </a:pPr>
            <a:r>
              <a:rPr lang="en-US" sz="5000" b="1" dirty="0">
                <a:solidFill>
                  <a:schemeClr val="bg1"/>
                </a:solidFill>
                <a:latin typeface="Arial" charset="0"/>
              </a:rPr>
              <a:t> George </a:t>
            </a:r>
            <a:r>
              <a:rPr lang="en-US" sz="5000" b="1" dirty="0">
                <a:solidFill>
                  <a:schemeClr val="bg1"/>
                </a:solidFill>
                <a:latin typeface="Arial" charset="0"/>
              </a:rPr>
              <a:t>Burri</a:t>
            </a:r>
            <a:r>
              <a:rPr lang="en-US" sz="5000" b="1" dirty="0">
                <a:solidFill>
                  <a:schemeClr val="bg1"/>
                </a:solidFill>
                <a:latin typeface="Arial" charset="0"/>
              </a:rPr>
              <a:t>  </a:t>
            </a:r>
            <a:r>
              <a:rPr lang="en-US" sz="5000" b="1" dirty="0">
                <a:solidFill>
                  <a:schemeClr val="bg1"/>
                </a:solidFill>
                <a:latin typeface="Arial" charset="0"/>
                <a:ea typeface="SimSun" pitchFamily="2" charset="-122"/>
                <a:sym typeface="Wingdings" pitchFamily="2" charset="2"/>
              </a:rPr>
              <a:t>•  </a:t>
            </a:r>
            <a:r>
              <a:rPr lang="en-US" sz="5000" b="1" dirty="0">
                <a:solidFill>
                  <a:schemeClr val="bg1"/>
                </a:solidFill>
                <a:latin typeface="Arial" charset="0"/>
              </a:rPr>
              <a:t>Khalil</a:t>
            </a:r>
            <a:r>
              <a:rPr lang="en-US" sz="5000" b="1" dirty="0">
                <a:solidFill>
                  <a:schemeClr val="bg1"/>
                </a:solidFill>
                <a:latin typeface="Arial" charset="0"/>
              </a:rPr>
              <a:t> </a:t>
            </a:r>
            <a:r>
              <a:rPr lang="en-US" sz="5000" b="1" dirty="0" smtClean="0">
                <a:solidFill>
                  <a:schemeClr val="bg1"/>
                </a:solidFill>
                <a:latin typeface="Arial" charset="0"/>
              </a:rPr>
              <a:t>Martin  </a:t>
            </a:r>
            <a:r>
              <a:rPr lang="en-US" sz="5000" b="1" dirty="0" smtClean="0">
                <a:solidFill>
                  <a:schemeClr val="bg1"/>
                </a:solidFill>
                <a:latin typeface="Arial" charset="0"/>
                <a:ea typeface="SimSun" pitchFamily="2" charset="-122"/>
                <a:sym typeface="Wingdings" pitchFamily="2" charset="2"/>
              </a:rPr>
              <a:t>•  </a:t>
            </a:r>
            <a:r>
              <a:rPr lang="en-US" sz="5000" b="1" dirty="0" smtClean="0">
                <a:solidFill>
                  <a:schemeClr val="bg1"/>
                </a:solidFill>
                <a:latin typeface="Arial" charset="0"/>
              </a:rPr>
              <a:t>James </a:t>
            </a:r>
            <a:r>
              <a:rPr lang="en-US" sz="5000" b="1" dirty="0" smtClean="0">
                <a:solidFill>
                  <a:schemeClr val="bg1"/>
                </a:solidFill>
                <a:latin typeface="Arial" charset="0"/>
              </a:rPr>
              <a:t>Haralambides</a:t>
            </a:r>
            <a:r>
              <a:rPr lang="en-US" sz="5000" b="1" dirty="0" smtClean="0">
                <a:solidFill>
                  <a:schemeClr val="bg1"/>
                </a:solidFill>
                <a:latin typeface="Arial" charset="0"/>
              </a:rPr>
              <a:t>, </a:t>
            </a:r>
            <a:r>
              <a:rPr lang="en-US" sz="5000" b="1" dirty="0">
                <a:solidFill>
                  <a:schemeClr val="bg1"/>
                </a:solidFill>
                <a:latin typeface="Arial" charset="0"/>
              </a:rPr>
              <a:t>PhD </a:t>
            </a:r>
          </a:p>
          <a:p>
            <a:pPr algn="ctr" defTabSz="4806950">
              <a:lnSpc>
                <a:spcPct val="100000"/>
              </a:lnSpc>
              <a:spcBef>
                <a:spcPct val="50000"/>
              </a:spcBef>
            </a:pPr>
            <a:endParaRPr lang="en-US" sz="5000" b="1" dirty="0">
              <a:solidFill>
                <a:schemeClr val="bg1"/>
              </a:solidFill>
              <a:latin typeface="Arial" charset="0"/>
            </a:endParaRPr>
          </a:p>
        </p:txBody>
      </p:sp>
      <p:sp>
        <p:nvSpPr>
          <p:cNvPr id="2057" name="Text Box 32"/>
          <p:cNvSpPr txBox="1">
            <a:spLocks noChangeArrowheads="1"/>
          </p:cNvSpPr>
          <p:nvPr>
            <p:custDataLst>
              <p:tags r:id="rId9"/>
            </p:custDataLst>
          </p:nvPr>
        </p:nvSpPr>
        <p:spPr bwMode="auto">
          <a:xfrm>
            <a:off x="914400" y="6553200"/>
            <a:ext cx="14020800" cy="949325"/>
          </a:xfrm>
          <a:prstGeom prst="rect">
            <a:avLst/>
          </a:prstGeom>
          <a:noFill/>
          <a:ln w="9525">
            <a:noFill/>
            <a:miter lim="800000"/>
            <a:headEnd/>
            <a:tailEnd/>
          </a:ln>
        </p:spPr>
        <p:txBody>
          <a:bodyPr wrap="square">
            <a:spAutoFit/>
          </a:bodyPr>
          <a:lstStyle/>
          <a:p>
            <a:pPr algn="ctr" defTabSz="4806950">
              <a:tabLst>
                <a:tab pos="685800" algn="l"/>
              </a:tabLst>
            </a:pPr>
            <a:r>
              <a:rPr lang="en-US" sz="6600" b="1" dirty="0">
                <a:solidFill>
                  <a:srgbClr val="CC0000"/>
                </a:solidFill>
                <a:latin typeface="Arial" charset="0"/>
              </a:rPr>
              <a:t>Abstract</a:t>
            </a:r>
          </a:p>
        </p:txBody>
      </p:sp>
      <p:sp>
        <p:nvSpPr>
          <p:cNvPr id="2058" name="Rectangle 140"/>
          <p:cNvSpPr>
            <a:spLocks noChangeArrowheads="1"/>
          </p:cNvSpPr>
          <p:nvPr>
            <p:custDataLst>
              <p:tags r:id="rId10"/>
            </p:custDataLst>
          </p:nvPr>
        </p:nvSpPr>
        <p:spPr bwMode="auto">
          <a:xfrm>
            <a:off x="396875" y="304800"/>
            <a:ext cx="46755050" cy="35966400"/>
          </a:xfrm>
          <a:prstGeom prst="rect">
            <a:avLst/>
          </a:prstGeom>
          <a:noFill/>
          <a:ln w="57150" cmpd="thinThick" algn="ctr">
            <a:solidFill>
              <a:srgbClr val="CC0000"/>
            </a:solidFill>
            <a:miter lim="800000"/>
            <a:headEnd/>
            <a:tailEnd/>
          </a:ln>
        </p:spPr>
        <p:txBody>
          <a:bodyPr anchor="ctr">
            <a:spAutoFit/>
          </a:bodyPr>
          <a:lstStyle/>
          <a:p>
            <a:endParaRPr lang="en-US" dirty="0"/>
          </a:p>
        </p:txBody>
      </p:sp>
      <p:pic>
        <p:nvPicPr>
          <p:cNvPr id="2061" name="Picture 23"/>
          <p:cNvPicPr>
            <a:picLocks noChangeAspect="1" noChangeArrowheads="1"/>
          </p:cNvPicPr>
          <p:nvPr>
            <p:custDataLst>
              <p:tags r:id="rId11"/>
            </p:custDataLst>
          </p:nvPr>
        </p:nvPicPr>
        <p:blipFill>
          <a:blip r:embed="rId37" cstate="print"/>
          <a:srcRect/>
          <a:stretch>
            <a:fillRect/>
          </a:stretch>
        </p:blipFill>
        <p:spPr bwMode="auto">
          <a:xfrm>
            <a:off x="4038600" y="1295400"/>
            <a:ext cx="7513638" cy="2857500"/>
          </a:xfrm>
          <a:prstGeom prst="rect">
            <a:avLst/>
          </a:prstGeom>
          <a:noFill/>
          <a:ln w="9525" algn="ctr">
            <a:noFill/>
            <a:miter lim="800000"/>
            <a:headEnd/>
            <a:tailEnd/>
          </a:ln>
        </p:spPr>
      </p:pic>
      <p:sp>
        <p:nvSpPr>
          <p:cNvPr id="2062" name="TextBox 16"/>
          <p:cNvSpPr txBox="1">
            <a:spLocks noChangeArrowheads="1"/>
          </p:cNvSpPr>
          <p:nvPr>
            <p:custDataLst>
              <p:tags r:id="rId12"/>
            </p:custDataLst>
          </p:nvPr>
        </p:nvSpPr>
        <p:spPr bwMode="auto">
          <a:xfrm>
            <a:off x="838200" y="7620000"/>
            <a:ext cx="14478000" cy="13068193"/>
          </a:xfrm>
          <a:prstGeom prst="rect">
            <a:avLst/>
          </a:prstGeom>
          <a:noFill/>
          <a:ln w="9525">
            <a:noFill/>
            <a:miter lim="800000"/>
            <a:headEnd/>
            <a:tailEnd/>
          </a:ln>
        </p:spPr>
        <p:txBody>
          <a:bodyPr wrap="square">
            <a:spAutoFit/>
          </a:bodyPr>
          <a:lstStyle/>
          <a:p>
            <a:pPr algn="just">
              <a:defRPr/>
            </a:pPr>
            <a:r>
              <a:rPr lang="en-US" sz="3200" dirty="0" smtClean="0">
                <a:latin typeface="+mn-lt"/>
              </a:rPr>
              <a:t>Embedded </a:t>
            </a:r>
            <a:r>
              <a:rPr lang="en-US" sz="3200" dirty="0" smtClean="0">
                <a:latin typeface="+mn-lt"/>
              </a:rPr>
              <a:t>system design </a:t>
            </a:r>
            <a:r>
              <a:rPr lang="en-US" sz="3200" dirty="0" smtClean="0">
                <a:latin typeface="+mn-lt"/>
              </a:rPr>
              <a:t>is a flexible, </a:t>
            </a:r>
            <a:r>
              <a:rPr lang="en-US" sz="3200" dirty="0" smtClean="0">
                <a:latin typeface="+mn-lt"/>
              </a:rPr>
              <a:t>yet powerful </a:t>
            </a:r>
            <a:r>
              <a:rPr lang="en-US" sz="3200" dirty="0" smtClean="0">
                <a:latin typeface="+mn-lt"/>
              </a:rPr>
              <a:t>field in modern computing. </a:t>
            </a:r>
            <a:r>
              <a:rPr lang="en-US" sz="3200" dirty="0" smtClean="0">
                <a:latin typeface="+mn-lt"/>
              </a:rPr>
              <a:t>An FPGA </a:t>
            </a:r>
            <a:r>
              <a:rPr lang="en-US" sz="3200" dirty="0" smtClean="0">
                <a:latin typeface="+mn-lt"/>
              </a:rPr>
              <a:t>(Field Programmable Gate </a:t>
            </a:r>
            <a:r>
              <a:rPr lang="en-US" sz="3200" dirty="0" smtClean="0">
                <a:latin typeface="+mn-lt"/>
              </a:rPr>
              <a:t>Array) used in embedded design consists </a:t>
            </a:r>
            <a:r>
              <a:rPr lang="en-US" sz="3200" dirty="0" smtClean="0">
                <a:latin typeface="+mn-lt"/>
              </a:rPr>
              <a:t>of </a:t>
            </a:r>
            <a:r>
              <a:rPr lang="en-US" sz="3200" dirty="0" smtClean="0">
                <a:latin typeface="+mn-lt"/>
              </a:rPr>
              <a:t>a variety of components </a:t>
            </a:r>
            <a:r>
              <a:rPr lang="en-US" sz="3200" dirty="0" smtClean="0">
                <a:latin typeface="+mn-lt"/>
              </a:rPr>
              <a:t>and interfaces, allowing for a large </a:t>
            </a:r>
            <a:r>
              <a:rPr lang="en-US" sz="3200" dirty="0" smtClean="0">
                <a:latin typeface="+mn-lt"/>
              </a:rPr>
              <a:t>set of </a:t>
            </a:r>
            <a:r>
              <a:rPr lang="en-US" sz="3200" dirty="0" smtClean="0">
                <a:latin typeface="+mn-lt"/>
              </a:rPr>
              <a:t>functions and </a:t>
            </a:r>
            <a:r>
              <a:rPr lang="en-US" sz="3200" dirty="0" smtClean="0">
                <a:latin typeface="+mn-lt"/>
              </a:rPr>
              <a:t>interconnections to be realized. Implementation and testing of designs is supported by Very </a:t>
            </a:r>
            <a:r>
              <a:rPr lang="en-US" sz="3200" dirty="0" smtClean="0">
                <a:latin typeface="+mn-lt"/>
              </a:rPr>
              <a:t>high-speed integrated </a:t>
            </a:r>
            <a:r>
              <a:rPr lang="en-US" sz="3200" dirty="0" smtClean="0">
                <a:latin typeface="+mn-lt"/>
              </a:rPr>
              <a:t>circuit </a:t>
            </a:r>
            <a:r>
              <a:rPr lang="en-US" sz="3200" dirty="0" smtClean="0">
                <a:latin typeface="+mn-lt"/>
              </a:rPr>
              <a:t>Hardware Description </a:t>
            </a:r>
            <a:r>
              <a:rPr lang="en-US" sz="3200" dirty="0" smtClean="0">
                <a:latin typeface="+mn-lt"/>
              </a:rPr>
              <a:t>Languages </a:t>
            </a:r>
            <a:r>
              <a:rPr lang="en-US" sz="3200" dirty="0" smtClean="0">
                <a:latin typeface="+mn-lt"/>
              </a:rPr>
              <a:t>(VHDL); </a:t>
            </a:r>
            <a:r>
              <a:rPr lang="en-US" sz="3200" dirty="0" smtClean="0">
                <a:latin typeface="+mn-lt"/>
              </a:rPr>
              <a:t>FPGAs can be reconfigurable; </a:t>
            </a:r>
            <a:r>
              <a:rPr lang="en-US" sz="3200" dirty="0" smtClean="0">
                <a:latin typeface="+mn-lt"/>
              </a:rPr>
              <a:t>they </a:t>
            </a:r>
            <a:r>
              <a:rPr lang="en-US" sz="3200" dirty="0" smtClean="0">
                <a:latin typeface="+mn-lt"/>
              </a:rPr>
              <a:t>can have </a:t>
            </a:r>
            <a:r>
              <a:rPr lang="en-US" sz="3200" dirty="0" smtClean="0">
                <a:latin typeface="+mn-lt"/>
              </a:rPr>
              <a:t>their </a:t>
            </a:r>
            <a:r>
              <a:rPr lang="en-US" sz="3200" dirty="0" smtClean="0">
                <a:latin typeface="+mn-lt"/>
              </a:rPr>
              <a:t>firmware programmed to perform a specific task, and then dynamically reprogrammed for a completely separate application. In this project, an FPGA board was programmed as a music synthesizer. The operations performed by the board include taking user input from a keyboard, reading sample data from ROM, digitally synthesizing notes, and converting them to analog sound. In order to faithfully reproduce a musical note, the fundamental frequencies must be determined </a:t>
            </a:r>
            <a:r>
              <a:rPr lang="en-US" sz="3200" dirty="0" smtClean="0">
                <a:latin typeface="+mn-lt"/>
              </a:rPr>
              <a:t>beforehand</a:t>
            </a:r>
            <a:r>
              <a:rPr lang="en-US" sz="3200" dirty="0" smtClean="0">
                <a:latin typeface="+mn-lt"/>
              </a:rPr>
              <a:t>. This was accomplished</a:t>
            </a:r>
            <a:r>
              <a:rPr lang="en-US" sz="3200" dirty="0" smtClean="0">
                <a:latin typeface="+mn-lt"/>
              </a:rPr>
              <a:t> </a:t>
            </a:r>
            <a:r>
              <a:rPr lang="en-US" sz="3200" dirty="0" smtClean="0">
                <a:latin typeface="+mn-lt"/>
              </a:rPr>
              <a:t>using the software package 'Octave'. A recorded sample of a note being played on an instrument is used as input, allowing the software to create a frequency graph. Spikes in magnitude are recorded, as these correspond to how the note will be digitally represented, and will be stored into an array. The fundamental frequency is also determined from the graph; that is then inputted into a custom visual basic program, that will generate sample data. </a:t>
            </a:r>
            <a:r>
              <a:rPr lang="en-US" sz="3200" dirty="0" smtClean="0">
                <a:latin typeface="+mn-lt"/>
              </a:rPr>
              <a:t>Once </a:t>
            </a:r>
            <a:r>
              <a:rPr lang="en-US" sz="3200" dirty="0" smtClean="0">
                <a:latin typeface="+mn-lt"/>
              </a:rPr>
              <a:t>this data has been produced, it is </a:t>
            </a:r>
            <a:r>
              <a:rPr lang="en-US" sz="3200" dirty="0" smtClean="0">
                <a:latin typeface="+mn-lt"/>
              </a:rPr>
              <a:t>stored </a:t>
            </a:r>
            <a:r>
              <a:rPr lang="en-US" sz="3200" dirty="0" smtClean="0">
                <a:latin typeface="+mn-lt"/>
              </a:rPr>
              <a:t>into the ROM memory of the FPGA board. Next, the various modules on the board must be programmed to interact with each other. The board reacts to user input from a standard computer keyboard; when a key is pressed, a specific code corresponding to that key is sent to the </a:t>
            </a:r>
            <a:r>
              <a:rPr lang="en-US" sz="3200" dirty="0" smtClean="0">
                <a:latin typeface="+mn-lt"/>
              </a:rPr>
              <a:t>controller module. </a:t>
            </a:r>
            <a:r>
              <a:rPr lang="en-US" sz="3200" dirty="0" smtClean="0">
                <a:latin typeface="+mn-lt"/>
              </a:rPr>
              <a:t>The </a:t>
            </a:r>
            <a:r>
              <a:rPr lang="en-US" sz="3200" dirty="0" smtClean="0">
                <a:latin typeface="+mn-lt"/>
              </a:rPr>
              <a:t>controller must </a:t>
            </a:r>
            <a:r>
              <a:rPr lang="en-US" sz="3200" dirty="0" smtClean="0">
                <a:latin typeface="+mn-lt"/>
              </a:rPr>
              <a:t>then determine what note to synthesize, if any, depending on the key pressed. To </a:t>
            </a:r>
            <a:r>
              <a:rPr lang="en-US" sz="3200" dirty="0" smtClean="0">
                <a:latin typeface="+mn-lt"/>
              </a:rPr>
              <a:t>reproduce </a:t>
            </a:r>
            <a:r>
              <a:rPr lang="en-US" sz="3200" dirty="0" smtClean="0">
                <a:latin typeface="+mn-lt"/>
              </a:rPr>
              <a:t>a </a:t>
            </a:r>
            <a:r>
              <a:rPr lang="en-US" sz="3200" dirty="0" smtClean="0">
                <a:latin typeface="+mn-lt"/>
              </a:rPr>
              <a:t>note, the fundamental frequencies are read from </a:t>
            </a:r>
            <a:r>
              <a:rPr lang="en-US" sz="3200" dirty="0" smtClean="0">
                <a:latin typeface="+mn-lt"/>
              </a:rPr>
              <a:t>memory </a:t>
            </a:r>
            <a:r>
              <a:rPr lang="en-US" sz="3200" dirty="0" smtClean="0">
                <a:latin typeface="+mn-lt"/>
              </a:rPr>
              <a:t>and </a:t>
            </a:r>
            <a:r>
              <a:rPr lang="en-US" sz="3200" dirty="0" smtClean="0">
                <a:latin typeface="+mn-lt"/>
              </a:rPr>
              <a:t>synthesized by an algorithmic component. </a:t>
            </a:r>
            <a:r>
              <a:rPr lang="en-US" sz="3200" dirty="0" smtClean="0">
                <a:latin typeface="+mn-lt"/>
              </a:rPr>
              <a:t>The output data stream is </a:t>
            </a:r>
            <a:r>
              <a:rPr lang="en-US" sz="3200" dirty="0" smtClean="0">
                <a:latin typeface="+mn-lt"/>
              </a:rPr>
              <a:t>sent </a:t>
            </a:r>
            <a:r>
              <a:rPr lang="en-US" sz="3200" dirty="0" smtClean="0">
                <a:latin typeface="+mn-lt"/>
              </a:rPr>
              <a:t>to the digital to analog converter </a:t>
            </a:r>
            <a:r>
              <a:rPr lang="en-US" sz="3200" dirty="0" smtClean="0">
                <a:latin typeface="+mn-lt"/>
              </a:rPr>
              <a:t>of </a:t>
            </a:r>
            <a:r>
              <a:rPr lang="en-US" sz="3200" dirty="0" smtClean="0">
                <a:latin typeface="+mn-lt"/>
              </a:rPr>
              <a:t>the board, to convert the digital data into an analog signal. The note can </a:t>
            </a:r>
            <a:r>
              <a:rPr lang="en-US" sz="3200" dirty="0" smtClean="0">
                <a:latin typeface="+mn-lt"/>
              </a:rPr>
              <a:t>be </a:t>
            </a:r>
            <a:r>
              <a:rPr lang="en-US" sz="3200" dirty="0" smtClean="0">
                <a:latin typeface="+mn-lt"/>
              </a:rPr>
              <a:t>heard through the amplifier connected to the board. Though this task is simplistic in purpose and scale, it demonstrates the versatility of programmable hardware and embedded design.</a:t>
            </a:r>
            <a:endParaRPr lang="en-US" sz="3200" dirty="0">
              <a:latin typeface="+mn-lt"/>
            </a:endParaRPr>
          </a:p>
        </p:txBody>
      </p:sp>
      <p:sp>
        <p:nvSpPr>
          <p:cNvPr id="61" name="Rectangle 60"/>
          <p:cNvSpPr/>
          <p:nvPr>
            <p:custDataLst>
              <p:tags r:id="rId13"/>
            </p:custDataLst>
          </p:nvPr>
        </p:nvSpPr>
        <p:spPr>
          <a:xfrm rot="1159031">
            <a:off x="40643697" y="-1796851"/>
            <a:ext cx="4800896" cy="1353909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10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109" name="Picture 61"/>
          <p:cNvPicPr>
            <a:picLocks noChangeAspect="1" noChangeArrowheads="1"/>
          </p:cNvPicPr>
          <p:nvPr>
            <p:custDataLst>
              <p:tags r:id="rId14"/>
            </p:custDataLst>
          </p:nvPr>
        </p:nvPicPr>
        <p:blipFill>
          <a:blip r:embed="rId38" cstate="print"/>
          <a:srcRect/>
          <a:stretch>
            <a:fillRect/>
          </a:stretch>
        </p:blipFill>
        <p:spPr bwMode="auto">
          <a:xfrm>
            <a:off x="990600" y="20421600"/>
            <a:ext cx="12268200" cy="14212162"/>
          </a:xfrm>
          <a:prstGeom prst="rect">
            <a:avLst/>
          </a:prstGeom>
          <a:noFill/>
          <a:ln w="9525" cap="flat" cmpd="sng" algn="ctr">
            <a:noFill/>
            <a:prstDash val="solid"/>
            <a:miter lim="800000"/>
            <a:headEnd/>
            <a:tailEnd/>
          </a:ln>
          <a:effectLst/>
        </p:spPr>
      </p:pic>
      <p:sp>
        <p:nvSpPr>
          <p:cNvPr id="96" name="TextBox 95"/>
          <p:cNvSpPr txBox="1"/>
          <p:nvPr/>
        </p:nvSpPr>
        <p:spPr>
          <a:xfrm>
            <a:off x="42595800" y="26060400"/>
            <a:ext cx="3323394" cy="1200330"/>
          </a:xfrm>
          <a:prstGeom prst="rect">
            <a:avLst/>
          </a:prstGeom>
          <a:solidFill>
            <a:schemeClr val="accent1">
              <a:lumMod val="75000"/>
            </a:schemeClr>
          </a:solidFill>
          <a:ln w="1905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Digital to Analog Converter (DAC)</a:t>
            </a:r>
            <a:endParaRPr kumimoji="0" lang="en-US" sz="3600" b="0" i="0" u="none" strike="noStrike" kern="0" cap="none" spc="0" normalizeH="0" baseline="0" noProof="0" dirty="0">
              <a:ln>
                <a:noFill/>
              </a:ln>
              <a:effectLst/>
              <a:uLnTx/>
              <a:uFillTx/>
            </a:endParaRPr>
          </a:p>
        </p:txBody>
      </p:sp>
      <p:sp>
        <p:nvSpPr>
          <p:cNvPr id="97" name="TextBox 96"/>
          <p:cNvSpPr txBox="1"/>
          <p:nvPr/>
        </p:nvSpPr>
        <p:spPr>
          <a:xfrm>
            <a:off x="31536683" y="26051676"/>
            <a:ext cx="2600917" cy="1200330"/>
          </a:xfrm>
          <a:prstGeom prst="rect">
            <a:avLst/>
          </a:prstGeom>
          <a:solidFill>
            <a:schemeClr val="accent1">
              <a:lumMod val="75000"/>
            </a:schemeClr>
          </a:solidFill>
          <a:ln w="1905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Keyboard Reader</a:t>
            </a:r>
            <a:endParaRPr kumimoji="0" lang="en-US" sz="3600" b="0" i="0" u="none" strike="noStrike" kern="0" cap="none" spc="0" normalizeH="0" baseline="0" noProof="0" dirty="0">
              <a:ln>
                <a:noFill/>
              </a:ln>
              <a:effectLst/>
              <a:uLnTx/>
              <a:uFillTx/>
            </a:endParaRPr>
          </a:p>
        </p:txBody>
      </p:sp>
      <p:sp>
        <p:nvSpPr>
          <p:cNvPr id="98" name="TextBox 97"/>
          <p:cNvSpPr txBox="1"/>
          <p:nvPr/>
        </p:nvSpPr>
        <p:spPr>
          <a:xfrm>
            <a:off x="36118800" y="21412200"/>
            <a:ext cx="4800600" cy="646330"/>
          </a:xfrm>
          <a:prstGeom prst="rect">
            <a:avLst/>
          </a:prstGeom>
          <a:solidFill>
            <a:schemeClr val="accent1">
              <a:lumMod val="75000"/>
            </a:schemeClr>
          </a:solidFill>
          <a:ln w="1905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Read Only Memory (ROM)</a:t>
            </a:r>
            <a:endParaRPr kumimoji="0" lang="en-US" sz="3600" b="0" i="0" u="none" strike="noStrike" kern="0" cap="none" spc="0" normalizeH="0" baseline="0" noProof="0" dirty="0">
              <a:ln>
                <a:noFill/>
              </a:ln>
              <a:effectLst/>
              <a:uLnTx/>
              <a:uFillTx/>
            </a:endParaRPr>
          </a:p>
        </p:txBody>
      </p:sp>
      <p:sp>
        <p:nvSpPr>
          <p:cNvPr id="99" name="TextBox 98"/>
          <p:cNvSpPr txBox="1"/>
          <p:nvPr/>
        </p:nvSpPr>
        <p:spPr>
          <a:xfrm>
            <a:off x="37287093" y="26051676"/>
            <a:ext cx="2311926" cy="1200330"/>
          </a:xfrm>
          <a:prstGeom prst="rect">
            <a:avLst/>
          </a:prstGeom>
          <a:solidFill>
            <a:schemeClr val="accent1">
              <a:lumMod val="75000"/>
            </a:schemeClr>
          </a:solidFill>
          <a:ln w="19050">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Memory Reader</a:t>
            </a:r>
            <a:endParaRPr kumimoji="0" lang="en-US" sz="3600" b="0" i="0" u="none" strike="noStrike" kern="0" cap="none" spc="0" normalizeH="0" baseline="0" noProof="0" dirty="0">
              <a:ln>
                <a:noFill/>
              </a:ln>
              <a:effectLst/>
              <a:uLnTx/>
              <a:uFillTx/>
            </a:endParaRPr>
          </a:p>
        </p:txBody>
      </p:sp>
      <p:cxnSp>
        <p:nvCxnSpPr>
          <p:cNvPr id="100" name="Straight Arrow Connector 99"/>
          <p:cNvCxnSpPr>
            <a:stCxn id="97" idx="3"/>
            <a:endCxn id="99" idx="1"/>
          </p:cNvCxnSpPr>
          <p:nvPr/>
        </p:nvCxnSpPr>
        <p:spPr>
          <a:xfrm>
            <a:off x="34137600" y="26651841"/>
            <a:ext cx="3149493" cy="1588"/>
          </a:xfrm>
          <a:prstGeom prst="straightConnector1">
            <a:avLst/>
          </a:prstGeom>
          <a:noFill/>
          <a:ln w="31750" cap="flat" cmpd="sng" algn="ctr">
            <a:solidFill>
              <a:schemeClr val="tx1"/>
            </a:solidFill>
            <a:prstDash val="solid"/>
            <a:tailEnd type="arrow"/>
          </a:ln>
          <a:effectLst/>
        </p:spPr>
      </p:cxnSp>
      <p:cxnSp>
        <p:nvCxnSpPr>
          <p:cNvPr id="101" name="Straight Arrow Connector 100"/>
          <p:cNvCxnSpPr>
            <a:stCxn id="99" idx="3"/>
            <a:endCxn id="96" idx="1"/>
          </p:cNvCxnSpPr>
          <p:nvPr/>
        </p:nvCxnSpPr>
        <p:spPr>
          <a:xfrm>
            <a:off x="39599019" y="26651841"/>
            <a:ext cx="2996781" cy="8724"/>
          </a:xfrm>
          <a:prstGeom prst="straightConnector1">
            <a:avLst/>
          </a:prstGeom>
          <a:noFill/>
          <a:ln w="31750" cap="flat" cmpd="sng" algn="ctr">
            <a:solidFill>
              <a:schemeClr val="tx1"/>
            </a:solidFill>
            <a:prstDash val="solid"/>
            <a:tailEnd type="arrow"/>
          </a:ln>
          <a:effectLst/>
        </p:spPr>
      </p:cxnSp>
      <p:cxnSp>
        <p:nvCxnSpPr>
          <p:cNvPr id="102" name="Straight Arrow Connector 101"/>
          <p:cNvCxnSpPr/>
          <p:nvPr/>
        </p:nvCxnSpPr>
        <p:spPr>
          <a:xfrm rot="5400000" flipH="1" flipV="1">
            <a:off x="37043327" y="24074525"/>
            <a:ext cx="3955421" cy="3011"/>
          </a:xfrm>
          <a:prstGeom prst="straightConnector1">
            <a:avLst/>
          </a:prstGeom>
          <a:noFill/>
          <a:ln w="31750" cap="flat" cmpd="sng" algn="ctr">
            <a:solidFill>
              <a:schemeClr val="tx1"/>
            </a:solidFill>
            <a:prstDash val="solid"/>
            <a:tailEnd type="arrow"/>
          </a:ln>
          <a:effectLst/>
        </p:spPr>
      </p:cxnSp>
      <p:cxnSp>
        <p:nvCxnSpPr>
          <p:cNvPr id="103" name="Straight Arrow Connector 102"/>
          <p:cNvCxnSpPr/>
          <p:nvPr/>
        </p:nvCxnSpPr>
        <p:spPr>
          <a:xfrm rot="5400000">
            <a:off x="36031859" y="24074525"/>
            <a:ext cx="3955421" cy="3011"/>
          </a:xfrm>
          <a:prstGeom prst="straightConnector1">
            <a:avLst/>
          </a:prstGeom>
          <a:noFill/>
          <a:ln w="31750" cap="flat" cmpd="sng" algn="ctr">
            <a:solidFill>
              <a:schemeClr val="tx1"/>
            </a:solidFill>
            <a:prstDash val="solid"/>
            <a:tailEnd type="arrow"/>
          </a:ln>
          <a:effectLst/>
        </p:spPr>
      </p:cxnSp>
      <p:sp>
        <p:nvSpPr>
          <p:cNvPr id="104" name="TextBox 103"/>
          <p:cNvSpPr txBox="1"/>
          <p:nvPr/>
        </p:nvSpPr>
        <p:spPr>
          <a:xfrm>
            <a:off x="34290000" y="26669998"/>
            <a:ext cx="2600917" cy="64633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Key code</a:t>
            </a:r>
            <a:endParaRPr kumimoji="0" lang="en-US" sz="3600" b="0" i="0" u="none" strike="noStrike" kern="0" cap="none" spc="0" normalizeH="0" baseline="0" noProof="0" dirty="0">
              <a:ln>
                <a:noFill/>
              </a:ln>
              <a:effectLst/>
              <a:uLnTx/>
              <a:uFillTx/>
            </a:endParaRPr>
          </a:p>
        </p:txBody>
      </p:sp>
      <p:sp>
        <p:nvSpPr>
          <p:cNvPr id="105" name="TextBox 104"/>
          <p:cNvSpPr txBox="1"/>
          <p:nvPr/>
        </p:nvSpPr>
        <p:spPr>
          <a:xfrm>
            <a:off x="40309800" y="26593799"/>
            <a:ext cx="2889908" cy="646330"/>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Audio Data</a:t>
            </a:r>
            <a:endParaRPr kumimoji="0" lang="en-US" sz="3600" b="0" i="0" u="none" strike="noStrike" kern="0" cap="none" spc="0" normalizeH="0" baseline="0" noProof="0" dirty="0">
              <a:ln>
                <a:noFill/>
              </a:ln>
              <a:effectLst/>
              <a:uLnTx/>
              <a:uFillTx/>
            </a:endParaRPr>
          </a:p>
        </p:txBody>
      </p:sp>
      <p:sp>
        <p:nvSpPr>
          <p:cNvPr id="106" name="TextBox 105"/>
          <p:cNvSpPr txBox="1"/>
          <p:nvPr/>
        </p:nvSpPr>
        <p:spPr>
          <a:xfrm>
            <a:off x="36420120" y="23282881"/>
            <a:ext cx="1589449" cy="1200330"/>
          </a:xfrm>
          <a:prstGeom prst="rect">
            <a:avLst/>
          </a:prstGeom>
          <a:no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Raw</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Data</a:t>
            </a:r>
            <a:endParaRPr kumimoji="0" lang="en-US" sz="3600" b="0" i="0" u="none" strike="noStrike" kern="0" cap="none" spc="0" normalizeH="0" baseline="0" noProof="0" dirty="0">
              <a:ln>
                <a:noFill/>
              </a:ln>
              <a:effectLst/>
              <a:uLnTx/>
              <a:uFillTx/>
            </a:endParaRPr>
          </a:p>
        </p:txBody>
      </p:sp>
      <p:sp>
        <p:nvSpPr>
          <p:cNvPr id="107" name="TextBox 106"/>
          <p:cNvSpPr txBox="1"/>
          <p:nvPr/>
        </p:nvSpPr>
        <p:spPr>
          <a:xfrm>
            <a:off x="39021038" y="23085110"/>
            <a:ext cx="2600917" cy="175432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Memory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effectLst/>
                <a:uLnTx/>
                <a:uFillTx/>
              </a:rPr>
              <a:t>Address of Data</a:t>
            </a:r>
          </a:p>
        </p:txBody>
      </p:sp>
      <p:sp>
        <p:nvSpPr>
          <p:cNvPr id="33" name="TextBox 16"/>
          <p:cNvSpPr txBox="1">
            <a:spLocks noChangeArrowheads="1"/>
          </p:cNvSpPr>
          <p:nvPr>
            <p:custDataLst>
              <p:tags r:id="rId15"/>
            </p:custDataLst>
          </p:nvPr>
        </p:nvSpPr>
        <p:spPr bwMode="auto">
          <a:xfrm>
            <a:off x="41605200" y="21412200"/>
            <a:ext cx="4800600" cy="2603790"/>
          </a:xfrm>
          <a:prstGeom prst="rect">
            <a:avLst/>
          </a:prstGeom>
          <a:noFill/>
          <a:ln w="9525">
            <a:noFill/>
            <a:miter lim="800000"/>
            <a:headEnd/>
            <a:tailEnd/>
          </a:ln>
        </p:spPr>
        <p:txBody>
          <a:bodyPr wrap="square">
            <a:spAutoFit/>
          </a:bodyPr>
          <a:lstStyle/>
          <a:p>
            <a:pPr algn="just">
              <a:defRPr/>
            </a:pPr>
            <a:r>
              <a:rPr lang="en-US" sz="3200" b="1" dirty="0" smtClean="0">
                <a:latin typeface="+mn-lt"/>
              </a:rPr>
              <a:t>Process overview</a:t>
            </a:r>
          </a:p>
          <a:p>
            <a:pPr algn="just">
              <a:defRPr/>
            </a:pPr>
            <a:r>
              <a:rPr lang="en-US" sz="3200" i="1" dirty="0" smtClean="0">
                <a:latin typeface="+mn-lt"/>
              </a:rPr>
              <a:t>This schematic shows the basic modules that compose the design, and the data that flows between them.</a:t>
            </a:r>
            <a:endParaRPr lang="en-US" sz="3200" i="1" dirty="0">
              <a:latin typeface="+mn-lt"/>
            </a:endParaRPr>
          </a:p>
        </p:txBody>
      </p:sp>
      <p:sp>
        <p:nvSpPr>
          <p:cNvPr id="34" name="TextBox 16"/>
          <p:cNvSpPr txBox="1">
            <a:spLocks noChangeArrowheads="1"/>
          </p:cNvSpPr>
          <p:nvPr>
            <p:custDataLst>
              <p:tags r:id="rId16"/>
            </p:custDataLst>
          </p:nvPr>
        </p:nvSpPr>
        <p:spPr bwMode="auto">
          <a:xfrm>
            <a:off x="19278600" y="25069800"/>
            <a:ext cx="10896600" cy="2603790"/>
          </a:xfrm>
          <a:prstGeom prst="rect">
            <a:avLst/>
          </a:prstGeom>
          <a:noFill/>
          <a:ln w="9525">
            <a:noFill/>
            <a:miter lim="800000"/>
            <a:headEnd/>
            <a:tailEnd/>
          </a:ln>
        </p:spPr>
        <p:txBody>
          <a:bodyPr wrap="square">
            <a:spAutoFit/>
          </a:bodyPr>
          <a:lstStyle/>
          <a:p>
            <a:pPr algn="just">
              <a:defRPr/>
            </a:pPr>
            <a:r>
              <a:rPr lang="en-US" sz="3200" b="1" dirty="0" smtClean="0">
                <a:latin typeface="+mn-lt"/>
              </a:rPr>
              <a:t>The FPGA Board</a:t>
            </a:r>
          </a:p>
          <a:p>
            <a:pPr algn="just">
              <a:defRPr/>
            </a:pPr>
            <a:r>
              <a:rPr lang="en-US" sz="3200" i="1" dirty="0" smtClean="0">
                <a:latin typeface="+mn-lt"/>
              </a:rPr>
              <a:t>This piece of hardware is actually composed of several smaller hardware components, which are all interconnected. How these components interact is determined by how the FPGA is programmed. The model board used here is a ‘Spartan-3E’, manufactured by Xilinx</a:t>
            </a:r>
            <a:r>
              <a:rPr lang="en-US" sz="3200" i="1" dirty="0">
                <a:latin typeface="+mn-lt"/>
              </a:rPr>
              <a:t>.</a:t>
            </a:r>
            <a:endParaRPr lang="en-US" sz="3200" i="1" dirty="0" smtClean="0">
              <a:latin typeface="+mn-lt"/>
            </a:endParaRPr>
          </a:p>
        </p:txBody>
      </p:sp>
      <p:sp>
        <p:nvSpPr>
          <p:cNvPr id="35" name="TextBox 16"/>
          <p:cNvSpPr txBox="1">
            <a:spLocks noChangeArrowheads="1"/>
          </p:cNvSpPr>
          <p:nvPr>
            <p:custDataLst>
              <p:tags r:id="rId17"/>
            </p:custDataLst>
          </p:nvPr>
        </p:nvSpPr>
        <p:spPr bwMode="auto">
          <a:xfrm>
            <a:off x="533400" y="34428363"/>
            <a:ext cx="14249400" cy="1766637"/>
          </a:xfrm>
          <a:prstGeom prst="rect">
            <a:avLst/>
          </a:prstGeom>
          <a:noFill/>
          <a:ln w="9525">
            <a:noFill/>
            <a:miter lim="800000"/>
            <a:headEnd/>
            <a:tailEnd/>
          </a:ln>
        </p:spPr>
        <p:txBody>
          <a:bodyPr wrap="square">
            <a:spAutoFit/>
          </a:bodyPr>
          <a:lstStyle/>
          <a:p>
            <a:pPr algn="just">
              <a:defRPr/>
            </a:pPr>
            <a:r>
              <a:rPr lang="en-US" sz="3200" b="1" dirty="0" smtClean="0">
                <a:latin typeface="+mn-lt"/>
              </a:rPr>
              <a:t>Interconnections</a:t>
            </a:r>
          </a:p>
          <a:p>
            <a:pPr algn="just">
              <a:defRPr/>
            </a:pPr>
            <a:r>
              <a:rPr lang="en-US" sz="3200" i="1" dirty="0" smtClean="0">
                <a:latin typeface="+mn-lt"/>
              </a:rPr>
              <a:t>This diagram </a:t>
            </a:r>
            <a:r>
              <a:rPr lang="en-US" sz="3200" i="1" dirty="0" smtClean="0">
                <a:latin typeface="+mn-lt"/>
              </a:rPr>
              <a:t>illustrates how </a:t>
            </a:r>
            <a:r>
              <a:rPr lang="en-US" sz="3200" i="1" dirty="0" smtClean="0">
                <a:latin typeface="+mn-lt"/>
              </a:rPr>
              <a:t>each component is connected to produce the music synthesizer. But no wires were ever touched! All these “connections” are made by programming the board using VHDL.</a:t>
            </a:r>
          </a:p>
        </p:txBody>
      </p:sp>
      <p:grpSp>
        <p:nvGrpSpPr>
          <p:cNvPr id="44" name="Group 43"/>
          <p:cNvGrpSpPr/>
          <p:nvPr/>
        </p:nvGrpSpPr>
        <p:grpSpPr>
          <a:xfrm>
            <a:off x="30937200" y="8077200"/>
            <a:ext cx="6400800" cy="8839200"/>
            <a:chOff x="30251400" y="24231600"/>
            <a:chExt cx="7010400" cy="11695331"/>
          </a:xfrm>
        </p:grpSpPr>
        <p:pic>
          <p:nvPicPr>
            <p:cNvPr id="73" name="Picture 72"/>
            <p:cNvPicPr>
              <a:picLocks noChangeAspect="1" noChangeArrowheads="1"/>
            </p:cNvPicPr>
            <p:nvPr>
              <p:custDataLst>
                <p:tags r:id="rId30"/>
              </p:custDataLst>
            </p:nvPr>
          </p:nvPicPr>
          <p:blipFill>
            <a:blip r:embed="rId39" cstate="print"/>
            <a:srcRect/>
            <a:stretch>
              <a:fillRect/>
            </a:stretch>
          </p:blipFill>
          <p:spPr bwMode="auto">
            <a:xfrm>
              <a:off x="30708600" y="24231600"/>
              <a:ext cx="6553200" cy="11636492"/>
            </a:xfrm>
            <a:prstGeom prst="rect">
              <a:avLst/>
            </a:prstGeom>
            <a:noFill/>
            <a:ln w="9525">
              <a:noFill/>
              <a:miter lim="800000"/>
              <a:headEnd/>
              <a:tailEnd/>
            </a:ln>
          </p:spPr>
        </p:pic>
        <p:sp>
          <p:nvSpPr>
            <p:cNvPr id="74" name="TextBox 73"/>
            <p:cNvSpPr txBox="1"/>
            <p:nvPr>
              <p:custDataLst>
                <p:tags r:id="rId31"/>
              </p:custDataLst>
            </p:nvPr>
          </p:nvSpPr>
          <p:spPr>
            <a:xfrm>
              <a:off x="31699200" y="35280600"/>
              <a:ext cx="462458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Frequency</a:t>
              </a:r>
              <a:endParaRPr kumimoji="0" lang="en-US" sz="3600" b="0" i="0" u="none" strike="noStrike" kern="0" cap="none" spc="0" normalizeH="0" baseline="0" noProof="0" dirty="0">
                <a:ln>
                  <a:noFill/>
                </a:ln>
                <a:solidFill>
                  <a:sysClr val="windowText" lastClr="000000"/>
                </a:solidFill>
                <a:effectLst/>
                <a:uLnTx/>
                <a:uFillTx/>
              </a:endParaRPr>
            </a:p>
          </p:txBody>
        </p:sp>
        <p:sp>
          <p:nvSpPr>
            <p:cNvPr id="75" name="TextBox 74"/>
            <p:cNvSpPr txBox="1"/>
            <p:nvPr>
              <p:custDataLst>
                <p:tags r:id="rId32"/>
              </p:custDataLst>
            </p:nvPr>
          </p:nvSpPr>
          <p:spPr>
            <a:xfrm rot="16200000">
              <a:off x="25813807" y="29964593"/>
              <a:ext cx="9521518" cy="646331"/>
            </a:xfrm>
            <a:prstGeom prst="rect">
              <a:avLst/>
            </a:prstGeom>
            <a:solidFill>
              <a:sysClr val="window" lastClr="FFFFFF"/>
            </a:solidFill>
            <a:ln>
              <a:solidFill>
                <a:sysClr val="window" lastClr="FFFFFF"/>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ysClr val="windowText" lastClr="000000"/>
                  </a:solidFill>
                  <a:effectLst/>
                  <a:uLnTx/>
                  <a:uFillTx/>
                </a:rPr>
                <a:t>Magnitude</a:t>
              </a:r>
              <a:endParaRPr kumimoji="0" lang="en-US" sz="3600" b="0" i="0" u="none" strike="noStrike" kern="0" cap="none" spc="0" normalizeH="0" baseline="0" noProof="0" dirty="0">
                <a:ln>
                  <a:noFill/>
                </a:ln>
                <a:solidFill>
                  <a:sysClr val="windowText" lastClr="000000"/>
                </a:solidFill>
                <a:effectLst/>
                <a:uLnTx/>
                <a:uFillTx/>
              </a:endParaRPr>
            </a:p>
          </p:txBody>
        </p:sp>
      </p:grpSp>
      <p:sp>
        <p:nvSpPr>
          <p:cNvPr id="36" name="TextBox 16"/>
          <p:cNvSpPr txBox="1">
            <a:spLocks noChangeArrowheads="1"/>
          </p:cNvSpPr>
          <p:nvPr>
            <p:custDataLst>
              <p:tags r:id="rId18"/>
            </p:custDataLst>
          </p:nvPr>
        </p:nvSpPr>
        <p:spPr bwMode="auto">
          <a:xfrm>
            <a:off x="31699200" y="17400698"/>
            <a:ext cx="5867400" cy="2185214"/>
          </a:xfrm>
          <a:prstGeom prst="rect">
            <a:avLst/>
          </a:prstGeom>
          <a:noFill/>
          <a:ln w="9525">
            <a:noFill/>
            <a:miter lim="800000"/>
            <a:headEnd/>
            <a:tailEnd/>
          </a:ln>
        </p:spPr>
        <p:txBody>
          <a:bodyPr wrap="square">
            <a:spAutoFit/>
          </a:bodyPr>
          <a:lstStyle/>
          <a:p>
            <a:pPr>
              <a:defRPr/>
            </a:pPr>
            <a:r>
              <a:rPr lang="en-US" sz="3200" b="1" dirty="0" smtClean="0">
                <a:latin typeface="+mn-lt"/>
              </a:rPr>
              <a:t>Analyzing a Music Note</a:t>
            </a:r>
          </a:p>
          <a:p>
            <a:pPr algn="just">
              <a:defRPr/>
            </a:pPr>
            <a:r>
              <a:rPr lang="en-US" sz="3200" i="1" dirty="0" smtClean="0">
                <a:latin typeface="+mn-lt"/>
              </a:rPr>
              <a:t>This graph is a visual representation of a music </a:t>
            </a:r>
            <a:r>
              <a:rPr lang="en-US" sz="3200" i="1" dirty="0" smtClean="0">
                <a:latin typeface="+mn-lt"/>
              </a:rPr>
              <a:t>note in the </a:t>
            </a:r>
            <a:r>
              <a:rPr lang="en-US" sz="3200" i="1" dirty="0" smtClean="0">
                <a:latin typeface="+mn-lt"/>
              </a:rPr>
              <a:t>frequency domain. Each spike indicates a harmonic.</a:t>
            </a:r>
            <a:endParaRPr lang="en-US" sz="3200" i="1" dirty="0">
              <a:latin typeface="+mn-lt"/>
            </a:endParaRPr>
          </a:p>
        </p:txBody>
      </p:sp>
      <p:sp>
        <p:nvSpPr>
          <p:cNvPr id="37" name="Text Box 32"/>
          <p:cNvSpPr txBox="1">
            <a:spLocks noChangeArrowheads="1"/>
          </p:cNvSpPr>
          <p:nvPr>
            <p:custDataLst>
              <p:tags r:id="rId19"/>
            </p:custDataLst>
          </p:nvPr>
        </p:nvSpPr>
        <p:spPr bwMode="auto">
          <a:xfrm>
            <a:off x="16383000" y="6553200"/>
            <a:ext cx="14401800" cy="949325"/>
          </a:xfrm>
          <a:prstGeom prst="rect">
            <a:avLst/>
          </a:prstGeom>
          <a:noFill/>
          <a:ln w="9525">
            <a:noFill/>
            <a:miter lim="800000"/>
            <a:headEnd/>
            <a:tailEnd/>
          </a:ln>
        </p:spPr>
        <p:txBody>
          <a:bodyPr wrap="square">
            <a:spAutoFit/>
          </a:bodyPr>
          <a:lstStyle/>
          <a:p>
            <a:pPr algn="ctr" defTabSz="4806950">
              <a:tabLst>
                <a:tab pos="685800" algn="l"/>
              </a:tabLst>
            </a:pPr>
            <a:r>
              <a:rPr lang="en-US" sz="6600" b="1" dirty="0" smtClean="0">
                <a:solidFill>
                  <a:srgbClr val="CC0000"/>
                </a:solidFill>
                <a:latin typeface="Arial" charset="0"/>
              </a:rPr>
              <a:t>How it Was Made</a:t>
            </a:r>
            <a:endParaRPr lang="en-US" sz="6600" b="1" dirty="0">
              <a:solidFill>
                <a:srgbClr val="CC0000"/>
              </a:solidFill>
              <a:latin typeface="Arial" charset="0"/>
            </a:endParaRPr>
          </a:p>
        </p:txBody>
      </p:sp>
      <p:sp>
        <p:nvSpPr>
          <p:cNvPr id="38" name="Text Box 32"/>
          <p:cNvSpPr txBox="1">
            <a:spLocks noChangeArrowheads="1"/>
          </p:cNvSpPr>
          <p:nvPr>
            <p:custDataLst>
              <p:tags r:id="rId20"/>
            </p:custDataLst>
          </p:nvPr>
        </p:nvSpPr>
        <p:spPr bwMode="auto">
          <a:xfrm>
            <a:off x="31546800" y="27916931"/>
            <a:ext cx="14401800" cy="955646"/>
          </a:xfrm>
          <a:prstGeom prst="rect">
            <a:avLst/>
          </a:prstGeom>
          <a:noFill/>
          <a:ln w="9525">
            <a:noFill/>
            <a:miter lim="800000"/>
            <a:headEnd/>
            <a:tailEnd/>
          </a:ln>
        </p:spPr>
        <p:txBody>
          <a:bodyPr wrap="square">
            <a:spAutoFit/>
          </a:bodyPr>
          <a:lstStyle/>
          <a:p>
            <a:pPr algn="ctr" defTabSz="4806950">
              <a:tabLst>
                <a:tab pos="685800" algn="l"/>
              </a:tabLst>
            </a:pPr>
            <a:r>
              <a:rPr lang="en-US" sz="6600" b="1" dirty="0" smtClean="0">
                <a:solidFill>
                  <a:srgbClr val="CC0000"/>
                </a:solidFill>
                <a:latin typeface="Arial" charset="0"/>
              </a:rPr>
              <a:t>How it Works</a:t>
            </a:r>
            <a:endParaRPr lang="en-US" sz="6600" b="1" dirty="0">
              <a:solidFill>
                <a:srgbClr val="CC0000"/>
              </a:solidFill>
              <a:latin typeface="Arial" charset="0"/>
            </a:endParaRPr>
          </a:p>
        </p:txBody>
      </p:sp>
      <p:sp>
        <p:nvSpPr>
          <p:cNvPr id="39" name="TextBox 16"/>
          <p:cNvSpPr txBox="1">
            <a:spLocks noChangeArrowheads="1"/>
          </p:cNvSpPr>
          <p:nvPr>
            <p:custDataLst>
              <p:tags r:id="rId21"/>
            </p:custDataLst>
          </p:nvPr>
        </p:nvSpPr>
        <p:spPr bwMode="auto">
          <a:xfrm>
            <a:off x="15925800" y="7620000"/>
            <a:ext cx="14401800" cy="5115246"/>
          </a:xfrm>
          <a:prstGeom prst="rect">
            <a:avLst/>
          </a:prstGeom>
          <a:noFill/>
          <a:ln w="9525">
            <a:noFill/>
            <a:miter lim="800000"/>
            <a:headEnd/>
            <a:tailEnd/>
          </a:ln>
        </p:spPr>
        <p:txBody>
          <a:bodyPr wrap="square">
            <a:spAutoFit/>
          </a:bodyPr>
          <a:lstStyle/>
          <a:p>
            <a:pPr algn="just">
              <a:defRPr/>
            </a:pPr>
            <a:r>
              <a:rPr lang="en-US" sz="3200" dirty="0" smtClean="0">
                <a:latin typeface="+mn-lt"/>
              </a:rPr>
              <a:t>Like any other project, this one began with planning. The task at hand was to create a design that could synthesize music notes. Therefore, the modules that needed to be used were identified. The most obvious was the Digital to Analog Converter (DAC), which must </a:t>
            </a:r>
            <a:r>
              <a:rPr lang="en-US" sz="3200" dirty="0" smtClean="0">
                <a:latin typeface="+mn-lt"/>
              </a:rPr>
              <a:t>be used </a:t>
            </a:r>
            <a:r>
              <a:rPr lang="en-US" sz="3200" dirty="0" smtClean="0">
                <a:latin typeface="+mn-lt"/>
              </a:rPr>
              <a:t>to produce any sort of sounds from the device. For input, there were more options available, but the keyboard was a lucrative choice because it naturally lends itself well to music, as well as being fairly simplistic in regards to interface. The most challenging part of the design proved to be the actual synthesis of music notes. Notes can not be arbitrarily created from scratch; synthesis requires sample data measured from a physically played note. This data had to be created on a computer </a:t>
            </a:r>
            <a:r>
              <a:rPr lang="en-US" sz="3200" dirty="0" smtClean="0">
                <a:latin typeface="+mn-lt"/>
              </a:rPr>
              <a:t>beforehand</a:t>
            </a:r>
            <a:r>
              <a:rPr lang="en-US" sz="3200" dirty="0" smtClean="0">
                <a:latin typeface="+mn-lt"/>
              </a:rPr>
              <a:t>. A digital recording of a played note was imported into a software package called ‘Octave’. The software analyzed the frequency domain of </a:t>
            </a:r>
            <a:r>
              <a:rPr lang="en-US" sz="3200" dirty="0" smtClean="0">
                <a:latin typeface="+mn-lt"/>
              </a:rPr>
              <a:t>the sound and</a:t>
            </a:r>
            <a:endParaRPr lang="en-US" sz="3200" dirty="0">
              <a:latin typeface="+mn-lt"/>
            </a:endParaRPr>
          </a:p>
        </p:txBody>
      </p:sp>
      <p:sp>
        <p:nvSpPr>
          <p:cNvPr id="40" name="TextBox 16"/>
          <p:cNvSpPr txBox="1">
            <a:spLocks noChangeArrowheads="1"/>
          </p:cNvSpPr>
          <p:nvPr>
            <p:custDataLst>
              <p:tags r:id="rId22"/>
            </p:custDataLst>
          </p:nvPr>
        </p:nvSpPr>
        <p:spPr bwMode="auto">
          <a:xfrm>
            <a:off x="31394400" y="29032200"/>
            <a:ext cx="14706600" cy="4696670"/>
          </a:xfrm>
          <a:prstGeom prst="rect">
            <a:avLst/>
          </a:prstGeom>
          <a:noFill/>
          <a:ln w="9525">
            <a:noFill/>
            <a:miter lim="800000"/>
            <a:headEnd/>
            <a:tailEnd/>
          </a:ln>
        </p:spPr>
        <p:txBody>
          <a:bodyPr wrap="square">
            <a:spAutoFit/>
          </a:bodyPr>
          <a:lstStyle/>
          <a:p>
            <a:pPr algn="just">
              <a:defRPr/>
            </a:pPr>
            <a:r>
              <a:rPr lang="en-US" sz="3200" dirty="0" smtClean="0">
                <a:latin typeface="+mn-lt"/>
              </a:rPr>
              <a:t>The process begins when a key is pressed on the keyboard. The keyboard reader extracts </a:t>
            </a:r>
            <a:r>
              <a:rPr lang="en-US" sz="3200" dirty="0" smtClean="0">
                <a:latin typeface="+mn-lt"/>
              </a:rPr>
              <a:t>an </a:t>
            </a:r>
            <a:r>
              <a:rPr lang="en-US" sz="3200" dirty="0" smtClean="0">
                <a:latin typeface="+mn-lt"/>
              </a:rPr>
              <a:t>8-bit key code, which it then passes to the memory reader. The memory reader matches the key to one of the notes and sends the address of where the fundamental </a:t>
            </a:r>
            <a:r>
              <a:rPr lang="en-US" sz="3200" dirty="0" smtClean="0">
                <a:latin typeface="+mn-lt"/>
              </a:rPr>
              <a:t>frequencies are </a:t>
            </a:r>
            <a:r>
              <a:rPr lang="en-US" sz="3200" dirty="0" smtClean="0">
                <a:latin typeface="+mn-lt"/>
              </a:rPr>
              <a:t>stored </a:t>
            </a:r>
            <a:r>
              <a:rPr lang="en-US" sz="3200" dirty="0" smtClean="0">
                <a:latin typeface="+mn-lt"/>
              </a:rPr>
              <a:t>in memory</a:t>
            </a:r>
            <a:r>
              <a:rPr lang="en-US" sz="3200" dirty="0" smtClean="0">
                <a:latin typeface="+mn-lt"/>
              </a:rPr>
              <a:t>. The memory receives the address, and passes the frequency data at that location back to the memory reader. The memory reader uses this data in the </a:t>
            </a:r>
            <a:r>
              <a:rPr lang="el-GR" sz="3200" dirty="0" smtClean="0">
                <a:solidFill>
                  <a:srgbClr val="000000"/>
                </a:solidFill>
                <a:latin typeface="Arial"/>
              </a:rPr>
              <a:t>Σ</a:t>
            </a:r>
            <a:r>
              <a:rPr lang="en-US" sz="3200" dirty="0" smtClean="0">
                <a:solidFill>
                  <a:srgbClr val="000000"/>
                </a:solidFill>
                <a:latin typeface="Arial"/>
              </a:rPr>
              <a:t>A∙cos</a:t>
            </a:r>
            <a:r>
              <a:rPr lang="en-US" sz="3200" dirty="0" smtClean="0">
                <a:solidFill>
                  <a:srgbClr val="000000"/>
                </a:solidFill>
                <a:latin typeface="Arial"/>
              </a:rPr>
              <a:t>(2</a:t>
            </a:r>
            <a:r>
              <a:rPr lang="el-GR" sz="3200" dirty="0" smtClean="0">
                <a:solidFill>
                  <a:srgbClr val="000000"/>
                </a:solidFill>
                <a:latin typeface="Arial"/>
              </a:rPr>
              <a:t>π∙</a:t>
            </a:r>
            <a:r>
              <a:rPr lang="en-US" sz="3200" dirty="0" smtClean="0">
                <a:solidFill>
                  <a:srgbClr val="000000"/>
                </a:solidFill>
                <a:latin typeface="Arial"/>
              </a:rPr>
              <a:t>f(n)) formula to </a:t>
            </a:r>
            <a:r>
              <a:rPr lang="en-US" sz="3200" dirty="0" smtClean="0">
                <a:solidFill>
                  <a:srgbClr val="000000"/>
                </a:solidFill>
                <a:latin typeface="Arial"/>
              </a:rPr>
              <a:t>synthesize the note. </a:t>
            </a:r>
            <a:r>
              <a:rPr lang="en-US" sz="3200" dirty="0" smtClean="0">
                <a:solidFill>
                  <a:srgbClr val="000000"/>
                </a:solidFill>
                <a:latin typeface="Arial"/>
              </a:rPr>
              <a:t>This data is then passed to the Digital to Analog converter as an 12-bit serial stream. The DAC takes the data, computes a fractional </a:t>
            </a:r>
            <a:r>
              <a:rPr lang="en-US" sz="3200" dirty="0" smtClean="0">
                <a:solidFill>
                  <a:srgbClr val="000000"/>
                </a:solidFill>
                <a:latin typeface="Arial"/>
              </a:rPr>
              <a:t>coefficient </a:t>
            </a:r>
            <a:r>
              <a:rPr lang="en-US" sz="3200" dirty="0" smtClean="0">
                <a:solidFill>
                  <a:srgbClr val="000000"/>
                </a:solidFill>
                <a:latin typeface="Arial"/>
              </a:rPr>
              <a:t>and multiplies this by the </a:t>
            </a:r>
            <a:r>
              <a:rPr lang="en-US" sz="3200" dirty="0" smtClean="0">
                <a:solidFill>
                  <a:srgbClr val="000000"/>
                </a:solidFill>
                <a:latin typeface="Arial"/>
              </a:rPr>
              <a:t>voltage of the output audio ports, </a:t>
            </a:r>
            <a:r>
              <a:rPr lang="en-US" sz="3200" dirty="0" smtClean="0">
                <a:solidFill>
                  <a:srgbClr val="000000"/>
                </a:solidFill>
                <a:latin typeface="Arial"/>
              </a:rPr>
              <a:t>creating </a:t>
            </a:r>
            <a:r>
              <a:rPr lang="en-US" sz="3200" dirty="0" smtClean="0">
                <a:solidFill>
                  <a:srgbClr val="000000"/>
                </a:solidFill>
                <a:latin typeface="Arial"/>
              </a:rPr>
              <a:t>a normalized analog </a:t>
            </a:r>
            <a:r>
              <a:rPr lang="en-US" sz="3200" dirty="0" smtClean="0">
                <a:solidFill>
                  <a:srgbClr val="000000"/>
                </a:solidFill>
                <a:latin typeface="Arial"/>
              </a:rPr>
              <a:t>signal. The signal is then passed to the connected amplifier, which produces an audible sound.</a:t>
            </a:r>
            <a:endParaRPr lang="en-US" sz="3200" dirty="0">
              <a:latin typeface="+mn-lt"/>
            </a:endParaRPr>
          </a:p>
        </p:txBody>
      </p:sp>
      <p:sp>
        <p:nvSpPr>
          <p:cNvPr id="41" name="Text Box 32"/>
          <p:cNvSpPr txBox="1">
            <a:spLocks noChangeArrowheads="1"/>
          </p:cNvSpPr>
          <p:nvPr>
            <p:custDataLst>
              <p:tags r:id="rId23"/>
            </p:custDataLst>
          </p:nvPr>
        </p:nvSpPr>
        <p:spPr bwMode="auto">
          <a:xfrm>
            <a:off x="38328600" y="7543801"/>
            <a:ext cx="8458200" cy="955646"/>
          </a:xfrm>
          <a:prstGeom prst="rect">
            <a:avLst/>
          </a:prstGeom>
          <a:noFill/>
          <a:ln w="9525">
            <a:noFill/>
            <a:miter lim="800000"/>
            <a:headEnd/>
            <a:tailEnd/>
          </a:ln>
        </p:spPr>
        <p:txBody>
          <a:bodyPr wrap="square">
            <a:spAutoFit/>
          </a:bodyPr>
          <a:lstStyle/>
          <a:p>
            <a:pPr algn="ctr" defTabSz="4806950">
              <a:tabLst>
                <a:tab pos="685800" algn="l"/>
              </a:tabLst>
            </a:pPr>
            <a:r>
              <a:rPr lang="en-US" sz="6600" b="1" dirty="0" smtClean="0">
                <a:solidFill>
                  <a:srgbClr val="CC0000"/>
                </a:solidFill>
                <a:latin typeface="Arial" charset="0"/>
              </a:rPr>
              <a:t>Core Modules</a:t>
            </a:r>
            <a:endParaRPr lang="en-US" sz="6600" b="1" dirty="0">
              <a:solidFill>
                <a:srgbClr val="CC0000"/>
              </a:solidFill>
              <a:latin typeface="Arial" charset="0"/>
            </a:endParaRPr>
          </a:p>
        </p:txBody>
      </p:sp>
      <p:sp>
        <p:nvSpPr>
          <p:cNvPr id="42" name="TextBox 16"/>
          <p:cNvSpPr txBox="1">
            <a:spLocks noChangeArrowheads="1"/>
          </p:cNvSpPr>
          <p:nvPr>
            <p:custDataLst>
              <p:tags r:id="rId24"/>
            </p:custDataLst>
          </p:nvPr>
        </p:nvSpPr>
        <p:spPr bwMode="auto">
          <a:xfrm>
            <a:off x="38252400" y="8610600"/>
            <a:ext cx="8305800" cy="11393888"/>
          </a:xfrm>
          <a:prstGeom prst="rect">
            <a:avLst/>
          </a:prstGeom>
          <a:noFill/>
          <a:ln w="9525">
            <a:noFill/>
            <a:miter lim="800000"/>
            <a:headEnd/>
            <a:tailEnd/>
          </a:ln>
        </p:spPr>
        <p:txBody>
          <a:bodyPr wrap="square">
            <a:spAutoFit/>
          </a:bodyPr>
          <a:lstStyle/>
          <a:p>
            <a:pPr algn="just">
              <a:defRPr/>
            </a:pPr>
            <a:r>
              <a:rPr lang="en-US" sz="3200" b="1" dirty="0" smtClean="0">
                <a:solidFill>
                  <a:srgbClr val="CC0000"/>
                </a:solidFill>
                <a:latin typeface="Arial" charset="0"/>
              </a:rPr>
              <a:t>Keyboard Reader</a:t>
            </a:r>
            <a:endParaRPr lang="en-US" sz="3200" b="1" dirty="0" smtClean="0">
              <a:solidFill>
                <a:srgbClr val="FF0000"/>
              </a:solidFill>
              <a:latin typeface="+mn-lt"/>
            </a:endParaRPr>
          </a:p>
          <a:p>
            <a:pPr algn="just">
              <a:defRPr/>
            </a:pPr>
            <a:r>
              <a:rPr lang="en-US" sz="3200" dirty="0" smtClean="0">
                <a:latin typeface="+mn-lt"/>
              </a:rPr>
              <a:t>This module represents the sole source of input for the design. Taking a serial input stream from a keyboard connected via the PS/2 interface, this module is responsible for outputting 8-bit ‘key codes’ that indicate what key is being pressed.</a:t>
            </a:r>
          </a:p>
          <a:p>
            <a:pPr algn="just">
              <a:defRPr/>
            </a:pPr>
            <a:r>
              <a:rPr lang="en-US" sz="3200" b="1" dirty="0" smtClean="0">
                <a:solidFill>
                  <a:srgbClr val="CC0000"/>
                </a:solidFill>
                <a:latin typeface="Arial" charset="0"/>
              </a:rPr>
              <a:t>ROM (Read Only Memory)</a:t>
            </a:r>
            <a:endParaRPr lang="en-US" sz="3200" dirty="0" smtClean="0">
              <a:latin typeface="+mn-lt"/>
            </a:endParaRPr>
          </a:p>
          <a:p>
            <a:pPr algn="just">
              <a:defRPr/>
            </a:pPr>
            <a:r>
              <a:rPr lang="en-US" sz="3200" dirty="0" smtClean="0">
                <a:latin typeface="+mn-lt"/>
              </a:rPr>
              <a:t>This is where the fundamental frequencies of the notes are stored. The data is stored in it during programming and is read by inputting a memory address.</a:t>
            </a:r>
          </a:p>
          <a:p>
            <a:pPr algn="just">
              <a:defRPr/>
            </a:pPr>
            <a:r>
              <a:rPr lang="en-US" sz="3200" b="1" dirty="0" smtClean="0">
                <a:solidFill>
                  <a:srgbClr val="CC0000"/>
                </a:solidFill>
                <a:latin typeface="Arial" charset="0"/>
              </a:rPr>
              <a:t>Memory Reader</a:t>
            </a:r>
            <a:endParaRPr lang="en-US" sz="3200" dirty="0" smtClean="0">
              <a:latin typeface="+mn-lt"/>
            </a:endParaRPr>
          </a:p>
          <a:p>
            <a:pPr algn="just">
              <a:defRPr/>
            </a:pPr>
            <a:r>
              <a:rPr lang="en-US" sz="3200" dirty="0" smtClean="0">
                <a:latin typeface="+mn-lt"/>
              </a:rPr>
              <a:t>This module is responsible for retrieving data from </a:t>
            </a:r>
            <a:r>
              <a:rPr lang="en-US" sz="3200" dirty="0" smtClean="0">
                <a:latin typeface="+mn-lt"/>
              </a:rPr>
              <a:t>ROM </a:t>
            </a:r>
            <a:r>
              <a:rPr lang="en-US" sz="3200" dirty="0" smtClean="0">
                <a:latin typeface="+mn-lt"/>
              </a:rPr>
              <a:t>memory and computing the note. It does this by </a:t>
            </a:r>
            <a:r>
              <a:rPr lang="en-US" sz="3200" dirty="0" smtClean="0">
                <a:latin typeface="+mn-lt"/>
              </a:rPr>
              <a:t>providing the addresses </a:t>
            </a:r>
            <a:r>
              <a:rPr lang="en-US" sz="3200" dirty="0" smtClean="0">
                <a:latin typeface="+mn-lt"/>
              </a:rPr>
              <a:t>of the </a:t>
            </a:r>
            <a:r>
              <a:rPr lang="en-US" sz="3200" dirty="0" smtClean="0">
                <a:latin typeface="+mn-lt"/>
              </a:rPr>
              <a:t>harmonics </a:t>
            </a:r>
            <a:r>
              <a:rPr lang="en-US" sz="3200" dirty="0" smtClean="0">
                <a:latin typeface="+mn-lt"/>
              </a:rPr>
              <a:t>of </a:t>
            </a:r>
            <a:r>
              <a:rPr lang="en-US" sz="3200" dirty="0" smtClean="0">
                <a:latin typeface="+mn-lt"/>
              </a:rPr>
              <a:t>the note to </a:t>
            </a:r>
            <a:r>
              <a:rPr lang="en-US" sz="3200" dirty="0" smtClean="0">
                <a:latin typeface="+mn-lt"/>
              </a:rPr>
              <a:t>the memory </a:t>
            </a:r>
            <a:r>
              <a:rPr lang="en-US" sz="3200" dirty="0" smtClean="0">
                <a:latin typeface="+mn-lt"/>
              </a:rPr>
              <a:t>module. Retrieved data along with corresponding harmonic coefficients are used by the formula to synthesize </a:t>
            </a:r>
            <a:r>
              <a:rPr lang="en-US" sz="3200" dirty="0" smtClean="0">
                <a:latin typeface="+mn-lt"/>
              </a:rPr>
              <a:t>the note, which </a:t>
            </a:r>
            <a:r>
              <a:rPr lang="en-US" sz="3200" dirty="0" smtClean="0">
                <a:latin typeface="+mn-lt"/>
              </a:rPr>
              <a:t>is forwarded to </a:t>
            </a:r>
            <a:r>
              <a:rPr lang="en-US" sz="3200" dirty="0" smtClean="0">
                <a:latin typeface="+mn-lt"/>
              </a:rPr>
              <a:t>the DAC.</a:t>
            </a:r>
            <a:endParaRPr lang="en-US" sz="3200" dirty="0" smtClean="0"/>
          </a:p>
          <a:p>
            <a:pPr algn="just">
              <a:defRPr/>
            </a:pPr>
            <a:r>
              <a:rPr lang="en-US" sz="3200" b="1" dirty="0" smtClean="0">
                <a:solidFill>
                  <a:srgbClr val="CC0000"/>
                </a:solidFill>
                <a:latin typeface="Arial" charset="0"/>
              </a:rPr>
              <a:t>Digital to Analog Converter (DAC)</a:t>
            </a:r>
            <a:endParaRPr lang="en-US" sz="3200" dirty="0" smtClean="0">
              <a:latin typeface="+mn-lt"/>
            </a:endParaRPr>
          </a:p>
          <a:p>
            <a:pPr algn="just">
              <a:defRPr/>
            </a:pPr>
            <a:r>
              <a:rPr lang="en-US" sz="3200" dirty="0" smtClean="0">
                <a:latin typeface="+mn-lt"/>
              </a:rPr>
              <a:t>This</a:t>
            </a:r>
            <a:r>
              <a:rPr lang="en-US" sz="3200" dirty="0">
                <a:latin typeface="+mn-lt"/>
              </a:rPr>
              <a:t> </a:t>
            </a:r>
            <a:r>
              <a:rPr lang="en-US" sz="3200" dirty="0" smtClean="0">
                <a:latin typeface="+mn-lt"/>
              </a:rPr>
              <a:t>module is responsible for converting a 12-bit  serial data stream  into an analog electrical signal. Connecting an amplifier to this module’s pin interface will produce audible sound.</a:t>
            </a:r>
          </a:p>
        </p:txBody>
      </p:sp>
      <p:sp>
        <p:nvSpPr>
          <p:cNvPr id="43" name="TextBox 16"/>
          <p:cNvSpPr txBox="1">
            <a:spLocks noChangeArrowheads="1"/>
          </p:cNvSpPr>
          <p:nvPr>
            <p:custDataLst>
              <p:tags r:id="rId25"/>
            </p:custDataLst>
          </p:nvPr>
        </p:nvSpPr>
        <p:spPr bwMode="auto">
          <a:xfrm>
            <a:off x="15925800" y="29032200"/>
            <a:ext cx="14249400" cy="7208127"/>
          </a:xfrm>
          <a:prstGeom prst="rect">
            <a:avLst/>
          </a:prstGeom>
          <a:noFill/>
          <a:ln w="9525">
            <a:noFill/>
            <a:miter lim="800000"/>
            <a:headEnd/>
            <a:tailEnd/>
          </a:ln>
        </p:spPr>
        <p:txBody>
          <a:bodyPr wrap="square">
            <a:spAutoFit/>
          </a:bodyPr>
          <a:lstStyle/>
          <a:p>
            <a:pPr algn="just">
              <a:defRPr/>
            </a:pPr>
            <a:r>
              <a:rPr lang="en-US" sz="3200" dirty="0" smtClean="0">
                <a:solidFill>
                  <a:srgbClr val="000000"/>
                </a:solidFill>
                <a:latin typeface="Arial"/>
              </a:rPr>
              <a:t>produced a graphical representation of the signal in the frequency domain. </a:t>
            </a:r>
            <a:r>
              <a:rPr lang="en-US" sz="3200" dirty="0" smtClean="0">
                <a:solidFill>
                  <a:srgbClr val="000000"/>
                </a:solidFill>
                <a:latin typeface="Arial"/>
              </a:rPr>
              <a:t>This graph allowed the fundamental frequency of each note to be easily determined, as each spike of the graph represented a single harmonic of the note. The recorded data </a:t>
            </a:r>
            <a:r>
              <a:rPr lang="en-US" sz="3200" dirty="0" smtClean="0">
                <a:solidFill>
                  <a:srgbClr val="000000"/>
                </a:solidFill>
                <a:latin typeface="Arial"/>
              </a:rPr>
              <a:t>was </a:t>
            </a:r>
            <a:r>
              <a:rPr lang="en-US" sz="3200" dirty="0" smtClean="0">
                <a:solidFill>
                  <a:srgbClr val="000000"/>
                </a:solidFill>
                <a:latin typeface="Arial"/>
              </a:rPr>
              <a:t>then run through a </a:t>
            </a:r>
            <a:r>
              <a:rPr lang="en-US" sz="3200" dirty="0" smtClean="0">
                <a:solidFill>
                  <a:srgbClr val="000000"/>
                </a:solidFill>
                <a:latin typeface="Arial"/>
              </a:rPr>
              <a:t>program and was converted into </a:t>
            </a:r>
            <a:r>
              <a:rPr lang="en-US" sz="3200" dirty="0" smtClean="0">
                <a:solidFill>
                  <a:srgbClr val="000000"/>
                </a:solidFill>
                <a:latin typeface="Arial"/>
              </a:rPr>
              <a:t>a </a:t>
            </a:r>
            <a:r>
              <a:rPr lang="en-US" sz="3200" dirty="0" smtClean="0">
                <a:solidFill>
                  <a:srgbClr val="000000"/>
                </a:solidFill>
                <a:latin typeface="Arial"/>
              </a:rPr>
              <a:t>12-bit digital representation suitable </a:t>
            </a:r>
            <a:r>
              <a:rPr lang="en-US" sz="3200" dirty="0" smtClean="0">
                <a:solidFill>
                  <a:srgbClr val="000000"/>
                </a:solidFill>
                <a:latin typeface="Arial"/>
              </a:rPr>
              <a:t>for </a:t>
            </a:r>
            <a:r>
              <a:rPr lang="en-US" sz="3200" dirty="0" smtClean="0">
                <a:solidFill>
                  <a:srgbClr val="000000"/>
                </a:solidFill>
                <a:latin typeface="Arial"/>
              </a:rPr>
              <a:t>use by the digital-to-analog converter (DAC) on the board. The same </a:t>
            </a:r>
            <a:r>
              <a:rPr lang="en-US" sz="3200" dirty="0" smtClean="0">
                <a:solidFill>
                  <a:srgbClr val="000000"/>
                </a:solidFill>
                <a:latin typeface="Arial"/>
              </a:rPr>
              <a:t>data was </a:t>
            </a:r>
            <a:r>
              <a:rPr lang="en-US" sz="3200" dirty="0" smtClean="0">
                <a:solidFill>
                  <a:srgbClr val="000000"/>
                </a:solidFill>
                <a:latin typeface="Arial"/>
              </a:rPr>
              <a:t>stored into </a:t>
            </a:r>
            <a:r>
              <a:rPr lang="en-US" sz="3200" dirty="0" smtClean="0">
                <a:solidFill>
                  <a:srgbClr val="000000"/>
                </a:solidFill>
                <a:latin typeface="Arial"/>
              </a:rPr>
              <a:t>the ROM module </a:t>
            </a:r>
            <a:r>
              <a:rPr lang="en-US" sz="3200" dirty="0" smtClean="0">
                <a:latin typeface="+mn-lt"/>
              </a:rPr>
              <a:t>using </a:t>
            </a:r>
            <a:r>
              <a:rPr lang="en-US" sz="3200" dirty="0" smtClean="0">
                <a:latin typeface="+mn-lt"/>
              </a:rPr>
              <a:t>the </a:t>
            </a:r>
            <a:r>
              <a:rPr lang="en-US" sz="3200" dirty="0" smtClean="0">
                <a:latin typeface="+mn-lt"/>
              </a:rPr>
              <a:t>core generator provided by the Xilinx Development Software</a:t>
            </a:r>
            <a:r>
              <a:rPr lang="en-US" sz="3200" dirty="0" smtClean="0">
                <a:latin typeface="+mn-lt"/>
              </a:rPr>
              <a:t>. After the data was accounted for, the actual synthesizing algorithm had to be implemented. </a:t>
            </a:r>
            <a:r>
              <a:rPr lang="en-US" sz="3200" dirty="0" smtClean="0">
                <a:latin typeface="+mn-lt"/>
              </a:rPr>
              <a:t>The </a:t>
            </a:r>
            <a:r>
              <a:rPr lang="en-US" sz="3200" dirty="0" smtClean="0">
                <a:latin typeface="+mn-lt"/>
              </a:rPr>
              <a:t>formula </a:t>
            </a:r>
            <a:r>
              <a:rPr lang="en-US" sz="3200" dirty="0" smtClean="0">
                <a:latin typeface="+mn-lt"/>
              </a:rPr>
              <a:t>used to synthesize the note is: </a:t>
            </a:r>
            <a:r>
              <a:rPr lang="el-GR" sz="3200" dirty="0" smtClean="0">
                <a:latin typeface="+mn-lt"/>
              </a:rPr>
              <a:t>Σ</a:t>
            </a:r>
            <a:r>
              <a:rPr lang="en-US" sz="3200" dirty="0" smtClean="0">
                <a:latin typeface="+mn-lt"/>
              </a:rPr>
              <a:t>A</a:t>
            </a:r>
            <a:r>
              <a:rPr lang="en-US" sz="3200" b="1" dirty="0" smtClean="0">
                <a:latin typeface="+mn-lt"/>
              </a:rPr>
              <a:t>∙</a:t>
            </a:r>
            <a:r>
              <a:rPr lang="en-US" sz="3200" dirty="0" smtClean="0">
                <a:latin typeface="+mn-lt"/>
              </a:rPr>
              <a:t>cos</a:t>
            </a:r>
            <a:r>
              <a:rPr lang="en-US" sz="3200" dirty="0" smtClean="0">
                <a:latin typeface="+mn-lt"/>
              </a:rPr>
              <a:t>(2</a:t>
            </a:r>
            <a:r>
              <a:rPr lang="el-GR" sz="3200" dirty="0" smtClean="0">
                <a:latin typeface="+mn-lt"/>
              </a:rPr>
              <a:t>π</a:t>
            </a:r>
            <a:r>
              <a:rPr lang="en-US" sz="3200" b="1" dirty="0" smtClean="0"/>
              <a:t>∙</a:t>
            </a:r>
            <a:r>
              <a:rPr lang="en-US" sz="3200" dirty="0" smtClean="0">
                <a:latin typeface="+mn-lt"/>
              </a:rPr>
              <a:t>f(n)), where </a:t>
            </a:r>
            <a:r>
              <a:rPr lang="en-US" sz="3200" dirty="0" smtClean="0">
                <a:latin typeface="+mn-lt"/>
              </a:rPr>
              <a:t>A denotes the amplitude of the harmonic, </a:t>
            </a:r>
            <a:r>
              <a:rPr lang="en-US" sz="3200" dirty="0" smtClean="0">
                <a:latin typeface="+mn-lt"/>
              </a:rPr>
              <a:t>and f(n) </a:t>
            </a:r>
            <a:r>
              <a:rPr lang="en-US" sz="3200" dirty="0" smtClean="0">
                <a:latin typeface="+mn-lt"/>
              </a:rPr>
              <a:t>its frequency. </a:t>
            </a:r>
            <a:r>
              <a:rPr lang="en-US" sz="3200" dirty="0" smtClean="0">
                <a:latin typeface="+mn-lt"/>
              </a:rPr>
              <a:t>This function was implemented as part of the memory </a:t>
            </a:r>
            <a:r>
              <a:rPr lang="en-US" sz="3200" dirty="0" smtClean="0">
                <a:latin typeface="+mn-lt"/>
              </a:rPr>
              <a:t>reader module. </a:t>
            </a:r>
            <a:r>
              <a:rPr lang="en-US" sz="3200" dirty="0" smtClean="0">
                <a:latin typeface="+mn-lt"/>
              </a:rPr>
              <a:t>The final issue that had to be addressed was synchronization; memory is read in parallel, but the DAC takes input in serial. Therefore, the memory reader produces data at a faster rate than the DAC can accept it. Therefore, it was necessary to use a clock divider on the memory module, such that it operates at a slower rate at which in can produce data at the same rate as the DAC can receive it.</a:t>
            </a:r>
            <a:endParaRPr lang="en-US" sz="3200" dirty="0">
              <a:latin typeface="+mn-lt"/>
            </a:endParaRPr>
          </a:p>
        </p:txBody>
      </p:sp>
      <p:sp>
        <p:nvSpPr>
          <p:cNvPr id="50" name="Text Box 32"/>
          <p:cNvSpPr txBox="1">
            <a:spLocks noChangeArrowheads="1"/>
          </p:cNvSpPr>
          <p:nvPr>
            <p:custDataLst>
              <p:tags r:id="rId26"/>
            </p:custDataLst>
          </p:nvPr>
        </p:nvSpPr>
        <p:spPr bwMode="auto">
          <a:xfrm rot="1427369">
            <a:off x="15338442" y="16815535"/>
            <a:ext cx="2895600" cy="720197"/>
          </a:xfrm>
          <a:prstGeom prst="rect">
            <a:avLst/>
          </a:prstGeom>
          <a:noFill/>
          <a:ln w="9525">
            <a:noFill/>
            <a:miter lim="800000"/>
            <a:headEnd/>
            <a:tailEnd/>
          </a:ln>
        </p:spPr>
        <p:txBody>
          <a:bodyPr wrap="square">
            <a:spAutoFit/>
          </a:bodyPr>
          <a:lstStyle/>
          <a:p>
            <a:pPr algn="ctr" defTabSz="4806950">
              <a:tabLst>
                <a:tab pos="685800" algn="l"/>
              </a:tabLst>
            </a:pPr>
            <a:r>
              <a:rPr lang="en-US" sz="4800" b="1" dirty="0" smtClean="0">
                <a:solidFill>
                  <a:srgbClr val="FF3300"/>
                </a:solidFill>
                <a:latin typeface="Arial" charset="0"/>
              </a:rPr>
              <a:t>DAC&gt;</a:t>
            </a:r>
            <a:endParaRPr lang="en-US" sz="4800" b="1" dirty="0">
              <a:solidFill>
                <a:srgbClr val="FF3300"/>
              </a:solidFill>
              <a:latin typeface="Arial" charset="0"/>
            </a:endParaRPr>
          </a:p>
        </p:txBody>
      </p:sp>
      <p:sp>
        <p:nvSpPr>
          <p:cNvPr id="53" name="Parallelogram 52"/>
          <p:cNvSpPr/>
          <p:nvPr/>
        </p:nvSpPr>
        <p:spPr bwMode="auto">
          <a:xfrm>
            <a:off x="17343120" y="17449801"/>
            <a:ext cx="2468880" cy="1005840"/>
          </a:xfrm>
          <a:prstGeom prst="parallelogram">
            <a:avLst/>
          </a:prstGeom>
          <a:noFill/>
          <a:ln w="57150" cap="flat" cmpd="sng" algn="ctr">
            <a:solidFill>
              <a:srgbClr val="FF33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806950" rtl="0" eaLnBrk="1" fontAlgn="base" latinLnBrk="0" hangingPunct="1">
              <a:lnSpc>
                <a:spcPct val="85000"/>
              </a:lnSpc>
              <a:spcBef>
                <a:spcPct val="0"/>
              </a:spcBef>
              <a:spcAft>
                <a:spcPct val="0"/>
              </a:spcAft>
              <a:buClrTx/>
              <a:buSzTx/>
              <a:buFontTx/>
              <a:buNone/>
              <a:tabLst>
                <a:tab pos="685800" algn="l"/>
              </a:tabLst>
            </a:pPr>
            <a:endParaRPr kumimoji="0" lang="en-US" sz="9500" b="0" i="0" u="none" strike="noStrike" cap="none" normalizeH="0" baseline="0" dirty="0" smtClean="0">
              <a:ln>
                <a:noFill/>
              </a:ln>
              <a:solidFill>
                <a:schemeClr val="tx1"/>
              </a:solidFill>
              <a:effectLst/>
              <a:latin typeface="Arial Narrow" pitchFamily="34" charset="0"/>
            </a:endParaRPr>
          </a:p>
        </p:txBody>
      </p:sp>
      <p:sp>
        <p:nvSpPr>
          <p:cNvPr id="54" name="Text Box 32"/>
          <p:cNvSpPr txBox="1">
            <a:spLocks noChangeArrowheads="1"/>
          </p:cNvSpPr>
          <p:nvPr>
            <p:custDataLst>
              <p:tags r:id="rId27"/>
            </p:custDataLst>
          </p:nvPr>
        </p:nvSpPr>
        <p:spPr bwMode="auto">
          <a:xfrm>
            <a:off x="21869400" y="18440401"/>
            <a:ext cx="2895600" cy="720197"/>
          </a:xfrm>
          <a:prstGeom prst="rect">
            <a:avLst/>
          </a:prstGeom>
          <a:noFill/>
          <a:ln w="9525">
            <a:noFill/>
            <a:miter lim="800000"/>
            <a:headEnd/>
            <a:tailEnd/>
          </a:ln>
        </p:spPr>
        <p:txBody>
          <a:bodyPr wrap="square">
            <a:spAutoFit/>
          </a:bodyPr>
          <a:lstStyle/>
          <a:p>
            <a:pPr algn="ctr" defTabSz="4806950">
              <a:tabLst>
                <a:tab pos="685800" algn="l"/>
              </a:tabLst>
            </a:pPr>
            <a:r>
              <a:rPr lang="en-US" sz="4800" b="1" dirty="0" smtClean="0">
                <a:solidFill>
                  <a:srgbClr val="FF3300"/>
                </a:solidFill>
                <a:latin typeface="Arial" charset="0"/>
              </a:rPr>
              <a:t>FPGA</a:t>
            </a:r>
            <a:endParaRPr lang="en-US" sz="4800" b="1" dirty="0">
              <a:solidFill>
                <a:srgbClr val="FF3300"/>
              </a:solidFill>
              <a:latin typeface="Arial" charset="0"/>
            </a:endParaRPr>
          </a:p>
        </p:txBody>
      </p:sp>
      <p:sp>
        <p:nvSpPr>
          <p:cNvPr id="55" name="Text Box 32"/>
          <p:cNvSpPr txBox="1">
            <a:spLocks noChangeArrowheads="1"/>
          </p:cNvSpPr>
          <p:nvPr>
            <p:custDataLst>
              <p:tags r:id="rId28"/>
            </p:custDataLst>
          </p:nvPr>
        </p:nvSpPr>
        <p:spPr bwMode="auto">
          <a:xfrm>
            <a:off x="21107400" y="13335001"/>
            <a:ext cx="4800600" cy="720197"/>
          </a:xfrm>
          <a:prstGeom prst="rect">
            <a:avLst/>
          </a:prstGeom>
          <a:noFill/>
          <a:ln w="9525">
            <a:noFill/>
            <a:miter lim="800000"/>
            <a:headEnd/>
            <a:tailEnd/>
          </a:ln>
        </p:spPr>
        <p:txBody>
          <a:bodyPr wrap="square">
            <a:spAutoFit/>
          </a:bodyPr>
          <a:lstStyle/>
          <a:p>
            <a:pPr algn="ctr" defTabSz="4806950">
              <a:tabLst>
                <a:tab pos="685800" algn="l"/>
              </a:tabLst>
            </a:pPr>
            <a:r>
              <a:rPr lang="en-US" sz="4800" b="1" dirty="0" smtClean="0">
                <a:solidFill>
                  <a:srgbClr val="FF3300"/>
                </a:solidFill>
                <a:latin typeface="Arial" charset="0"/>
              </a:rPr>
              <a:t>PS/2 Port</a:t>
            </a:r>
            <a:endParaRPr lang="en-US" sz="4800" b="1" dirty="0">
              <a:solidFill>
                <a:srgbClr val="FF3300"/>
              </a:solidFill>
              <a:latin typeface="Arial" charset="0"/>
            </a:endParaRPr>
          </a:p>
        </p:txBody>
      </p:sp>
      <p:sp>
        <p:nvSpPr>
          <p:cNvPr id="56" name="Text Box 32"/>
          <p:cNvSpPr txBox="1">
            <a:spLocks noChangeArrowheads="1"/>
          </p:cNvSpPr>
          <p:nvPr>
            <p:custDataLst>
              <p:tags r:id="rId29"/>
            </p:custDataLst>
          </p:nvPr>
        </p:nvSpPr>
        <p:spPr bwMode="auto">
          <a:xfrm rot="5400000">
            <a:off x="22077098" y="13813102"/>
            <a:ext cx="2895600" cy="720197"/>
          </a:xfrm>
          <a:prstGeom prst="rect">
            <a:avLst/>
          </a:prstGeom>
          <a:noFill/>
          <a:ln w="9525">
            <a:noFill/>
            <a:miter lim="800000"/>
            <a:headEnd/>
            <a:tailEnd/>
          </a:ln>
        </p:spPr>
        <p:txBody>
          <a:bodyPr wrap="square">
            <a:spAutoFit/>
          </a:bodyPr>
          <a:lstStyle/>
          <a:p>
            <a:pPr algn="ctr" defTabSz="4806950">
              <a:tabLst>
                <a:tab pos="685800" algn="l"/>
              </a:tabLst>
            </a:pPr>
            <a:r>
              <a:rPr lang="en-US" sz="4800" b="1" dirty="0" smtClean="0">
                <a:solidFill>
                  <a:srgbClr val="FF3300"/>
                </a:solidFill>
                <a:latin typeface="Arial" charset="0"/>
              </a:rPr>
              <a:t>&gt;</a:t>
            </a:r>
            <a:endParaRPr lang="en-US" sz="4800" b="1" dirty="0">
              <a:solidFill>
                <a:srgbClr val="FF3300"/>
              </a:solidFill>
              <a:latin typeface="Arial"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AGJ0zocqDPCcYjd1sWkE9F"/>
</p:tagLst>
</file>

<file path=ppt/tags/tag10.xml><?xml version="1.0" encoding="utf-8"?>
<p:tagLst xmlns:a="http://schemas.openxmlformats.org/drawingml/2006/main" xmlns:r="http://schemas.openxmlformats.org/officeDocument/2006/relationships" xmlns:p="http://schemas.openxmlformats.org/presentationml/2006/main">
  <p:tag name="DVSHAPEID" val="NomSDqajEnjohiJZ5txVt8"/>
</p:tagLst>
</file>

<file path=ppt/tags/tag11.xml><?xml version="1.0" encoding="utf-8"?>
<p:tagLst xmlns:a="http://schemas.openxmlformats.org/drawingml/2006/main" xmlns:r="http://schemas.openxmlformats.org/officeDocument/2006/relationships" xmlns:p="http://schemas.openxmlformats.org/presentationml/2006/main">
  <p:tag name="DVSHAPEID" val="eC6Sp6TorQPSR8yolgrau4"/>
</p:tagLst>
</file>

<file path=ppt/tags/tag12.xml><?xml version="1.0" encoding="utf-8"?>
<p:tagLst xmlns:a="http://schemas.openxmlformats.org/drawingml/2006/main" xmlns:r="http://schemas.openxmlformats.org/officeDocument/2006/relationships" xmlns:p="http://schemas.openxmlformats.org/presentationml/2006/main">
  <p:tag name="DVSHAPEID" val="hvl0eTzUftrFaJML03pfVs"/>
</p:tagLst>
</file>

<file path=ppt/tags/tag13.xml><?xml version="1.0" encoding="utf-8"?>
<p:tagLst xmlns:a="http://schemas.openxmlformats.org/drawingml/2006/main" xmlns:r="http://schemas.openxmlformats.org/officeDocument/2006/relationships" xmlns:p="http://schemas.openxmlformats.org/presentationml/2006/main">
  <p:tag name="DVSHAPEID" val="zoqAqG8hujDakAwoSZPxAl"/>
</p:tagLst>
</file>

<file path=ppt/tags/tag14.xml><?xml version="1.0" encoding="utf-8"?>
<p:tagLst xmlns:a="http://schemas.openxmlformats.org/drawingml/2006/main" xmlns:r="http://schemas.openxmlformats.org/officeDocument/2006/relationships" xmlns:p="http://schemas.openxmlformats.org/presentationml/2006/main">
  <p:tag name="DVSHAPEID" val="qcYOCAfoKe9OVWAEsSMYY8"/>
</p:tagLst>
</file>

<file path=ppt/tags/tag15.xml><?xml version="1.0" encoding="utf-8"?>
<p:tagLst xmlns:a="http://schemas.openxmlformats.org/drawingml/2006/main" xmlns:r="http://schemas.openxmlformats.org/officeDocument/2006/relationships" xmlns:p="http://schemas.openxmlformats.org/presentationml/2006/main">
  <p:tag name="DVSHAPEID" val="1ZpbeCapqnSdYeBB4x26zp"/>
</p:tagLst>
</file>

<file path=ppt/tags/tag16.xml><?xml version="1.0" encoding="utf-8"?>
<p:tagLst xmlns:a="http://schemas.openxmlformats.org/drawingml/2006/main" xmlns:r="http://schemas.openxmlformats.org/officeDocument/2006/relationships" xmlns:p="http://schemas.openxmlformats.org/presentationml/2006/main">
  <p:tag name="DVSHAPEID" val="1vFAOdwWKCmiaYprlDdkOL"/>
</p:tagLst>
</file>

<file path=ppt/tags/tag17.xml><?xml version="1.0" encoding="utf-8"?>
<p:tagLst xmlns:a="http://schemas.openxmlformats.org/drawingml/2006/main" xmlns:r="http://schemas.openxmlformats.org/officeDocument/2006/relationships" xmlns:p="http://schemas.openxmlformats.org/presentationml/2006/main">
  <p:tag name="DVSHAPEID" val="WIYm3ROeWSzCYTwDNWSuDf"/>
</p:tagLst>
</file>

<file path=ppt/tags/tag18.xml><?xml version="1.0" encoding="utf-8"?>
<p:tagLst xmlns:a="http://schemas.openxmlformats.org/drawingml/2006/main" xmlns:r="http://schemas.openxmlformats.org/officeDocument/2006/relationships" xmlns:p="http://schemas.openxmlformats.org/presentationml/2006/main">
  <p:tag name="DVSHAPEID" val="QF3CcCcoTeBgzWCsaF7vGu"/>
</p:tagLst>
</file>

<file path=ppt/tags/tag19.xml><?xml version="1.0" encoding="utf-8"?>
<p:tagLst xmlns:a="http://schemas.openxmlformats.org/drawingml/2006/main" xmlns:r="http://schemas.openxmlformats.org/officeDocument/2006/relationships" xmlns:p="http://schemas.openxmlformats.org/presentationml/2006/main">
  <p:tag name="DVSHAPEID" val="Iy0wUHPgrk7GRiiqEb2xZk"/>
</p:tagLst>
</file>

<file path=ppt/tags/tag2.xml><?xml version="1.0" encoding="utf-8"?>
<p:tagLst xmlns:a="http://schemas.openxmlformats.org/drawingml/2006/main" xmlns:r="http://schemas.openxmlformats.org/officeDocument/2006/relationships" xmlns:p="http://schemas.openxmlformats.org/presentationml/2006/main">
  <p:tag name="DVSHAPEID" val="FLkDZrKt3570inp11Wqu5r"/>
</p:tagLst>
</file>

<file path=ppt/tags/tag20.xml><?xml version="1.0" encoding="utf-8"?>
<p:tagLst xmlns:a="http://schemas.openxmlformats.org/drawingml/2006/main" xmlns:r="http://schemas.openxmlformats.org/officeDocument/2006/relationships" xmlns:p="http://schemas.openxmlformats.org/presentationml/2006/main">
  <p:tag name="DVSHAPEID" val="0Ijz1kMdm8zlXuCGHuzDMh"/>
</p:tagLst>
</file>

<file path=ppt/tags/tag21.xml><?xml version="1.0" encoding="utf-8"?>
<p:tagLst xmlns:a="http://schemas.openxmlformats.org/drawingml/2006/main" xmlns:r="http://schemas.openxmlformats.org/officeDocument/2006/relationships" xmlns:p="http://schemas.openxmlformats.org/presentationml/2006/main">
  <p:tag name="DVSHAPEID" val="8S4jaK0Vs9vnxhclGuueXZ"/>
</p:tagLst>
</file>

<file path=ppt/tags/tag22.xml><?xml version="1.0" encoding="utf-8"?>
<p:tagLst xmlns:a="http://schemas.openxmlformats.org/drawingml/2006/main" xmlns:r="http://schemas.openxmlformats.org/officeDocument/2006/relationships" xmlns:p="http://schemas.openxmlformats.org/presentationml/2006/main">
  <p:tag name="DVSHAPEID" val="7vlNOYtyXmxJAruHa1cqFq"/>
</p:tagLst>
</file>

<file path=ppt/tags/tag23.xml><?xml version="1.0" encoding="utf-8"?>
<p:tagLst xmlns:a="http://schemas.openxmlformats.org/drawingml/2006/main" xmlns:r="http://schemas.openxmlformats.org/officeDocument/2006/relationships" xmlns:p="http://schemas.openxmlformats.org/presentationml/2006/main">
  <p:tag name="DVSHAPEID" val="QzXktmN49yj8LyYmV2rTb9"/>
</p:tagLst>
</file>

<file path=ppt/tags/tag24.xml><?xml version="1.0" encoding="utf-8"?>
<p:tagLst xmlns:a="http://schemas.openxmlformats.org/drawingml/2006/main" xmlns:r="http://schemas.openxmlformats.org/officeDocument/2006/relationships" xmlns:p="http://schemas.openxmlformats.org/presentationml/2006/main">
  <p:tag name="DVSHAPEID" val="QOHLQYjs2xkHFMQuv7KTdZ"/>
</p:tagLst>
</file>

<file path=ppt/tags/tag25.xml><?xml version="1.0" encoding="utf-8"?>
<p:tagLst xmlns:a="http://schemas.openxmlformats.org/drawingml/2006/main" xmlns:r="http://schemas.openxmlformats.org/officeDocument/2006/relationships" xmlns:p="http://schemas.openxmlformats.org/presentationml/2006/main">
  <p:tag name="DVSHAPEID" val="prFVJO5aYLeHJ8CIvPKGwM"/>
</p:tagLst>
</file>

<file path=ppt/tags/tag26.xml><?xml version="1.0" encoding="utf-8"?>
<p:tagLst xmlns:a="http://schemas.openxmlformats.org/drawingml/2006/main" xmlns:r="http://schemas.openxmlformats.org/officeDocument/2006/relationships" xmlns:p="http://schemas.openxmlformats.org/presentationml/2006/main">
  <p:tag name="DVSHAPEID" val="O4Tcvrxk9hWQog5UfvmSyy"/>
</p:tagLst>
</file>

<file path=ppt/tags/tag27.xml><?xml version="1.0" encoding="utf-8"?>
<p:tagLst xmlns:a="http://schemas.openxmlformats.org/drawingml/2006/main" xmlns:r="http://schemas.openxmlformats.org/officeDocument/2006/relationships" xmlns:p="http://schemas.openxmlformats.org/presentationml/2006/main">
  <p:tag name="DVSHAPEID" val="sX3HRMBV8wsDDB2wiDCECX"/>
</p:tagLst>
</file>

<file path=ppt/tags/tag28.xml><?xml version="1.0" encoding="utf-8"?>
<p:tagLst xmlns:a="http://schemas.openxmlformats.org/drawingml/2006/main" xmlns:r="http://schemas.openxmlformats.org/officeDocument/2006/relationships" xmlns:p="http://schemas.openxmlformats.org/presentationml/2006/main">
  <p:tag name="DVSHAPEID" val="LSJmCBzfjEefBV8NAKJd9p"/>
</p:tagLst>
</file>

<file path=ppt/tags/tag29.xml><?xml version="1.0" encoding="utf-8"?>
<p:tagLst xmlns:a="http://schemas.openxmlformats.org/drawingml/2006/main" xmlns:r="http://schemas.openxmlformats.org/officeDocument/2006/relationships" xmlns:p="http://schemas.openxmlformats.org/presentationml/2006/main">
  <p:tag name="DVSHAPEID" val="nLCuSIcJfUWvcbYva0mScO"/>
</p:tagLst>
</file>

<file path=ppt/tags/tag3.xml><?xml version="1.0" encoding="utf-8"?>
<p:tagLst xmlns:a="http://schemas.openxmlformats.org/drawingml/2006/main" xmlns:r="http://schemas.openxmlformats.org/officeDocument/2006/relationships" xmlns:p="http://schemas.openxmlformats.org/presentationml/2006/main">
  <p:tag name="DVSHAPEID" val="nQFSfa1XLJNU0XGVpLG9Mw"/>
</p:tagLst>
</file>

<file path=ppt/tags/tag30.xml><?xml version="1.0" encoding="utf-8"?>
<p:tagLst xmlns:a="http://schemas.openxmlformats.org/drawingml/2006/main" xmlns:r="http://schemas.openxmlformats.org/officeDocument/2006/relationships" xmlns:p="http://schemas.openxmlformats.org/presentationml/2006/main">
  <p:tag name="DVSHAPEID" val="pnZ6nu3SUoNluYJ8IQ3Apj"/>
</p:tagLst>
</file>

<file path=ppt/tags/tag31.xml><?xml version="1.0" encoding="utf-8"?>
<p:tagLst xmlns:a="http://schemas.openxmlformats.org/drawingml/2006/main" xmlns:r="http://schemas.openxmlformats.org/officeDocument/2006/relationships" xmlns:p="http://schemas.openxmlformats.org/presentationml/2006/main">
  <p:tag name="DVSHAPEID" val="j6JXP5zJRhczmfuMlHFmZx"/>
</p:tagLst>
</file>

<file path=ppt/tags/tag32.xml><?xml version="1.0" encoding="utf-8"?>
<p:tagLst xmlns:a="http://schemas.openxmlformats.org/drawingml/2006/main" xmlns:r="http://schemas.openxmlformats.org/officeDocument/2006/relationships" xmlns:p="http://schemas.openxmlformats.org/presentationml/2006/main">
  <p:tag name="DVSHAPEID" val="HQGZL2hvPCp54SmqEYibxw"/>
</p:tagLst>
</file>

<file path=ppt/tags/tag33.xml><?xml version="1.0" encoding="utf-8"?>
<p:tagLst xmlns:a="http://schemas.openxmlformats.org/drawingml/2006/main" xmlns:r="http://schemas.openxmlformats.org/officeDocument/2006/relationships" xmlns:p="http://schemas.openxmlformats.org/presentationml/2006/main">
  <p:tag name="DVSHAPEID" val="9UBuDWvlV2kLpTgPjxrlrA"/>
</p:tagLst>
</file>

<file path=ppt/tags/tag34.xml><?xml version="1.0" encoding="utf-8"?>
<p:tagLst xmlns:a="http://schemas.openxmlformats.org/drawingml/2006/main" xmlns:r="http://schemas.openxmlformats.org/officeDocument/2006/relationships" xmlns:p="http://schemas.openxmlformats.org/presentationml/2006/main">
  <p:tag name="DVSHAPEID" val="ahaCpU2G3N0bHMogol0tHm"/>
</p:tagLst>
</file>

<file path=ppt/tags/tag35.xml><?xml version="1.0" encoding="utf-8"?>
<p:tagLst xmlns:a="http://schemas.openxmlformats.org/drawingml/2006/main" xmlns:r="http://schemas.openxmlformats.org/officeDocument/2006/relationships" xmlns:p="http://schemas.openxmlformats.org/presentationml/2006/main">
  <p:tag name="DVSHAPEID" val="Ljtt9OELKb4yKkk1wAjeYw"/>
</p:tagLst>
</file>

<file path=ppt/tags/tag36.xml><?xml version="1.0" encoding="utf-8"?>
<p:tagLst xmlns:a="http://schemas.openxmlformats.org/drawingml/2006/main" xmlns:r="http://schemas.openxmlformats.org/officeDocument/2006/relationships" xmlns:p="http://schemas.openxmlformats.org/presentationml/2006/main">
  <p:tag name="DVSHAPEID" val="Kebur386kYSNvQ8WLd2i3P"/>
</p:tagLst>
</file>

<file path=ppt/tags/tag37.xml><?xml version="1.0" encoding="utf-8"?>
<p:tagLst xmlns:a="http://schemas.openxmlformats.org/drawingml/2006/main" xmlns:r="http://schemas.openxmlformats.org/officeDocument/2006/relationships" xmlns:p="http://schemas.openxmlformats.org/presentationml/2006/main">
  <p:tag name="DVSHAPEID" val="6814WnOqatofzfhEnBCEQ5"/>
</p:tagLst>
</file>

<file path=ppt/tags/tag38.xml><?xml version="1.0" encoding="utf-8"?>
<p:tagLst xmlns:a="http://schemas.openxmlformats.org/drawingml/2006/main" xmlns:r="http://schemas.openxmlformats.org/officeDocument/2006/relationships" xmlns:p="http://schemas.openxmlformats.org/presentationml/2006/main">
  <p:tag name="DVSHAPEID" val="GXOtSAO5bGtU73tn6LhUOp"/>
</p:tagLst>
</file>

<file path=ppt/tags/tag39.xml><?xml version="1.0" encoding="utf-8"?>
<p:tagLst xmlns:a="http://schemas.openxmlformats.org/drawingml/2006/main" xmlns:r="http://schemas.openxmlformats.org/officeDocument/2006/relationships" xmlns:p="http://schemas.openxmlformats.org/presentationml/2006/main">
  <p:tag name="DVSHAPEID" val="pghTE6QqFoY0s4fsueB4hH"/>
</p:tagLst>
</file>

<file path=ppt/tags/tag4.xml><?xml version="1.0" encoding="utf-8"?>
<p:tagLst xmlns:a="http://schemas.openxmlformats.org/drawingml/2006/main" xmlns:r="http://schemas.openxmlformats.org/officeDocument/2006/relationships" xmlns:p="http://schemas.openxmlformats.org/presentationml/2006/main">
  <p:tag name="DVSHAPEID" val="4X0QCrUneFAeotX6bAr5kn"/>
</p:tagLst>
</file>

<file path=ppt/tags/tag40.xml><?xml version="1.0" encoding="utf-8"?>
<p:tagLst xmlns:a="http://schemas.openxmlformats.org/drawingml/2006/main" xmlns:r="http://schemas.openxmlformats.org/officeDocument/2006/relationships" xmlns:p="http://schemas.openxmlformats.org/presentationml/2006/main">
  <p:tag name="DVSHAPEID" val="LE7ebZuRmVggyxcZWHeL14"/>
</p:tagLst>
</file>

<file path=ppt/tags/tag41.xml><?xml version="1.0" encoding="utf-8"?>
<p:tagLst xmlns:a="http://schemas.openxmlformats.org/drawingml/2006/main" xmlns:r="http://schemas.openxmlformats.org/officeDocument/2006/relationships" xmlns:p="http://schemas.openxmlformats.org/presentationml/2006/main">
  <p:tag name="DVSHAPEID" val="V6Ap8Eg3jJ7HuCLpVQWN23"/>
</p:tagLst>
</file>

<file path=ppt/tags/tag42.xml><?xml version="1.0" encoding="utf-8"?>
<p:tagLst xmlns:a="http://schemas.openxmlformats.org/drawingml/2006/main" xmlns:r="http://schemas.openxmlformats.org/officeDocument/2006/relationships" xmlns:p="http://schemas.openxmlformats.org/presentationml/2006/main">
  <p:tag name="DVSHAPEID" val="JbvHfuhTQwFHJ0DMRPAjCx"/>
</p:tagLst>
</file>

<file path=ppt/tags/tag43.xml><?xml version="1.0" encoding="utf-8"?>
<p:tagLst xmlns:a="http://schemas.openxmlformats.org/drawingml/2006/main" xmlns:r="http://schemas.openxmlformats.org/officeDocument/2006/relationships" xmlns:p="http://schemas.openxmlformats.org/presentationml/2006/main">
  <p:tag name="DVSHAPEID" val="8Q2AdwMnPe1SnoTqoLLqTB"/>
</p:tagLst>
</file>

<file path=ppt/tags/tag44.xml><?xml version="1.0" encoding="utf-8"?>
<p:tagLst xmlns:a="http://schemas.openxmlformats.org/drawingml/2006/main" xmlns:r="http://schemas.openxmlformats.org/officeDocument/2006/relationships" xmlns:p="http://schemas.openxmlformats.org/presentationml/2006/main">
  <p:tag name="DVSHAPEID" val="2MSLL8Z6cIqc3FEFhL6sHr"/>
</p:tagLst>
</file>

<file path=ppt/tags/tag45.xml><?xml version="1.0" encoding="utf-8"?>
<p:tagLst xmlns:a="http://schemas.openxmlformats.org/drawingml/2006/main" xmlns:r="http://schemas.openxmlformats.org/officeDocument/2006/relationships" xmlns:p="http://schemas.openxmlformats.org/presentationml/2006/main">
  <p:tag name="DVSHAPEID" val="FQDfTrrPxcDxOfHsKEoI1i"/>
</p:tagLst>
</file>

<file path=ppt/tags/tag46.xml><?xml version="1.0" encoding="utf-8"?>
<p:tagLst xmlns:a="http://schemas.openxmlformats.org/drawingml/2006/main" xmlns:r="http://schemas.openxmlformats.org/officeDocument/2006/relationships" xmlns:p="http://schemas.openxmlformats.org/presentationml/2006/main">
  <p:tag name="DVSHAPEID" val="raleMJuZjqUB727wfxEnbe"/>
</p:tagLst>
</file>

<file path=ppt/tags/tag47.xml><?xml version="1.0" encoding="utf-8"?>
<p:tagLst xmlns:a="http://schemas.openxmlformats.org/drawingml/2006/main" xmlns:r="http://schemas.openxmlformats.org/officeDocument/2006/relationships" xmlns:p="http://schemas.openxmlformats.org/presentationml/2006/main">
  <p:tag name="DVSHAPEID" val="ywRoXO1s3YpmptTEFHkxSc"/>
</p:tagLst>
</file>

<file path=ppt/tags/tag48.xml><?xml version="1.0" encoding="utf-8"?>
<p:tagLst xmlns:a="http://schemas.openxmlformats.org/drawingml/2006/main" xmlns:r="http://schemas.openxmlformats.org/officeDocument/2006/relationships" xmlns:p="http://schemas.openxmlformats.org/presentationml/2006/main">
  <p:tag name="DVSHAPEID" val="Cc8FkdoQ4E7dBPnnMGYQmW"/>
</p:tagLst>
</file>

<file path=ppt/tags/tag49.xml><?xml version="1.0" encoding="utf-8"?>
<p:tagLst xmlns:a="http://schemas.openxmlformats.org/drawingml/2006/main" xmlns:r="http://schemas.openxmlformats.org/officeDocument/2006/relationships" xmlns:p="http://schemas.openxmlformats.org/presentationml/2006/main">
  <p:tag name="DVSHAPEID" val="bKCEDBSX3DllTEfhtN4dUK"/>
</p:tagLst>
</file>

<file path=ppt/tags/tag5.xml><?xml version="1.0" encoding="utf-8"?>
<p:tagLst xmlns:a="http://schemas.openxmlformats.org/drawingml/2006/main" xmlns:r="http://schemas.openxmlformats.org/officeDocument/2006/relationships" xmlns:p="http://schemas.openxmlformats.org/presentationml/2006/main">
  <p:tag name="DVSHAPEID" val="domrk5xFOVEQLHSoxA3nv8"/>
</p:tagLst>
</file>

<file path=ppt/tags/tag50.xml><?xml version="1.0" encoding="utf-8"?>
<p:tagLst xmlns:a="http://schemas.openxmlformats.org/drawingml/2006/main" xmlns:r="http://schemas.openxmlformats.org/officeDocument/2006/relationships" xmlns:p="http://schemas.openxmlformats.org/presentationml/2006/main">
  <p:tag name="DVSHAPEID" val="fbR4hhVEz2QG0o2GANX6Bu"/>
</p:tagLst>
</file>

<file path=ppt/tags/tag51.xml><?xml version="1.0" encoding="utf-8"?>
<p:tagLst xmlns:a="http://schemas.openxmlformats.org/drawingml/2006/main" xmlns:r="http://schemas.openxmlformats.org/officeDocument/2006/relationships" xmlns:p="http://schemas.openxmlformats.org/presentationml/2006/main">
  <p:tag name="DVSHAPEID" val="RfWJ7ucaM91quqMzjB2o3j"/>
</p:tagLst>
</file>

<file path=ppt/tags/tag52.xml><?xml version="1.0" encoding="utf-8"?>
<p:tagLst xmlns:a="http://schemas.openxmlformats.org/drawingml/2006/main" xmlns:r="http://schemas.openxmlformats.org/officeDocument/2006/relationships" xmlns:p="http://schemas.openxmlformats.org/presentationml/2006/main">
  <p:tag name="DVSHAPEID" val="vcDQfMdhfN9KkC7y9rrofG"/>
</p:tagLst>
</file>

<file path=ppt/tags/tag53.xml><?xml version="1.0" encoding="utf-8"?>
<p:tagLst xmlns:a="http://schemas.openxmlformats.org/drawingml/2006/main" xmlns:r="http://schemas.openxmlformats.org/officeDocument/2006/relationships" xmlns:p="http://schemas.openxmlformats.org/presentationml/2006/main">
  <p:tag name="DVSHAPEID" val="EzUBU1tm4cqyJJ5hepXvUe"/>
</p:tagLst>
</file>

<file path=ppt/tags/tag54.xml><?xml version="1.0" encoding="utf-8"?>
<p:tagLst xmlns:a="http://schemas.openxmlformats.org/drawingml/2006/main" xmlns:r="http://schemas.openxmlformats.org/officeDocument/2006/relationships" xmlns:p="http://schemas.openxmlformats.org/presentationml/2006/main">
  <p:tag name="DVSHAPEID" val="hK6arLrAWF3Px3WDSbNSJX"/>
</p:tagLst>
</file>

<file path=ppt/tags/tag55.xml><?xml version="1.0" encoding="utf-8"?>
<p:tagLst xmlns:a="http://schemas.openxmlformats.org/drawingml/2006/main" xmlns:r="http://schemas.openxmlformats.org/officeDocument/2006/relationships" xmlns:p="http://schemas.openxmlformats.org/presentationml/2006/main">
  <p:tag name="DVSHAPEID" val="kLSosSc2rKMqi9uJAIVtfL"/>
</p:tagLst>
</file>

<file path=ppt/tags/tag56.xml><?xml version="1.0" encoding="utf-8"?>
<p:tagLst xmlns:a="http://schemas.openxmlformats.org/drawingml/2006/main" xmlns:r="http://schemas.openxmlformats.org/officeDocument/2006/relationships" xmlns:p="http://schemas.openxmlformats.org/presentationml/2006/main">
  <p:tag name="DVSHAPEID" val="uUb2kBwLI1vkqli2iyoUej"/>
</p:tagLst>
</file>

<file path=ppt/tags/tag57.xml><?xml version="1.0" encoding="utf-8"?>
<p:tagLst xmlns:a="http://schemas.openxmlformats.org/drawingml/2006/main" xmlns:r="http://schemas.openxmlformats.org/officeDocument/2006/relationships" xmlns:p="http://schemas.openxmlformats.org/presentationml/2006/main">
  <p:tag name="DVSHAPEID" val="37KM89B4XfHygXcqxBwF2K"/>
</p:tagLst>
</file>

<file path=ppt/tags/tag58.xml><?xml version="1.0" encoding="utf-8"?>
<p:tagLst xmlns:a="http://schemas.openxmlformats.org/drawingml/2006/main" xmlns:r="http://schemas.openxmlformats.org/officeDocument/2006/relationships" xmlns:p="http://schemas.openxmlformats.org/presentationml/2006/main">
  <p:tag name="DVSHAPEID" val="VYJ9rxpm5lxbR4hysn9D3f"/>
</p:tagLst>
</file>

<file path=ppt/tags/tag59.xml><?xml version="1.0" encoding="utf-8"?>
<p:tagLst xmlns:a="http://schemas.openxmlformats.org/drawingml/2006/main" xmlns:r="http://schemas.openxmlformats.org/officeDocument/2006/relationships" xmlns:p="http://schemas.openxmlformats.org/presentationml/2006/main">
  <p:tag name="DVSHAPEID" val="CR4kQS0NoyhibM2ZH4FB9m"/>
</p:tagLst>
</file>

<file path=ppt/tags/tag6.xml><?xml version="1.0" encoding="utf-8"?>
<p:tagLst xmlns:a="http://schemas.openxmlformats.org/drawingml/2006/main" xmlns:r="http://schemas.openxmlformats.org/officeDocument/2006/relationships" xmlns:p="http://schemas.openxmlformats.org/presentationml/2006/main">
  <p:tag name="DVSHAPEID" val="kMycXiz6IGcGKBua7OQyRE"/>
</p:tagLst>
</file>

<file path=ppt/tags/tag60.xml><?xml version="1.0" encoding="utf-8"?>
<p:tagLst xmlns:a="http://schemas.openxmlformats.org/drawingml/2006/main" xmlns:r="http://schemas.openxmlformats.org/officeDocument/2006/relationships" xmlns:p="http://schemas.openxmlformats.org/presentationml/2006/main">
  <p:tag name="DVSHAPEID" val="14679Z88voHFlS46GxliXY"/>
</p:tagLst>
</file>

<file path=ppt/tags/tag61.xml><?xml version="1.0" encoding="utf-8"?>
<p:tagLst xmlns:a="http://schemas.openxmlformats.org/drawingml/2006/main" xmlns:r="http://schemas.openxmlformats.org/officeDocument/2006/relationships" xmlns:p="http://schemas.openxmlformats.org/presentationml/2006/main">
  <p:tag name="DVSHAPEID" val="UzTvvtF5Ys6gPZeIJ0Ef2S"/>
</p:tagLst>
</file>

<file path=ppt/tags/tag62.xml><?xml version="1.0" encoding="utf-8"?>
<p:tagLst xmlns:a="http://schemas.openxmlformats.org/drawingml/2006/main" xmlns:r="http://schemas.openxmlformats.org/officeDocument/2006/relationships" xmlns:p="http://schemas.openxmlformats.org/presentationml/2006/main">
  <p:tag name="DVSHAPEID" val="Bvq9UBo7gRo3aweEuFsqqe"/>
</p:tagLst>
</file>

<file path=ppt/tags/tag63.xml><?xml version="1.0" encoding="utf-8"?>
<p:tagLst xmlns:a="http://schemas.openxmlformats.org/drawingml/2006/main" xmlns:r="http://schemas.openxmlformats.org/officeDocument/2006/relationships" xmlns:p="http://schemas.openxmlformats.org/presentationml/2006/main">
  <p:tag name="DVSHAPEID" val="z535RXOkDHV2Xn4lz4GQcf"/>
</p:tagLst>
</file>

<file path=ppt/tags/tag64.xml><?xml version="1.0" encoding="utf-8"?>
<p:tagLst xmlns:a="http://schemas.openxmlformats.org/drawingml/2006/main" xmlns:r="http://schemas.openxmlformats.org/officeDocument/2006/relationships" xmlns:p="http://schemas.openxmlformats.org/presentationml/2006/main">
  <p:tag name="DVSECTIONID" val="0mGA0XKCgIubTs2F1tzMQw"/>
</p:tagLst>
</file>

<file path=ppt/tags/tag65.xml><?xml version="1.0" encoding="utf-8"?>
<p:tagLst xmlns:a="http://schemas.openxmlformats.org/drawingml/2006/main" xmlns:r="http://schemas.openxmlformats.org/officeDocument/2006/relationships" xmlns:p="http://schemas.openxmlformats.org/presentationml/2006/main">
  <p:tag name="DVSHAPEID" val="psLGEPJ6rkyQruWz2zXWne"/>
</p:tagLst>
</file>

<file path=ppt/tags/tag66.xml><?xml version="1.0" encoding="utf-8"?>
<p:tagLst xmlns:a="http://schemas.openxmlformats.org/drawingml/2006/main" xmlns:r="http://schemas.openxmlformats.org/officeDocument/2006/relationships" xmlns:p="http://schemas.openxmlformats.org/presentationml/2006/main">
  <p:tag name="DVSHAPEID" val="xuWcZFFw0eKpWaf9c7arY0"/>
</p:tagLst>
</file>

<file path=ppt/tags/tag67.xml><?xml version="1.0" encoding="utf-8"?>
<p:tagLst xmlns:a="http://schemas.openxmlformats.org/drawingml/2006/main" xmlns:r="http://schemas.openxmlformats.org/officeDocument/2006/relationships" xmlns:p="http://schemas.openxmlformats.org/presentationml/2006/main">
  <p:tag name="DVSHAPEID" val="qCkHS94vYVgxFyuHaTplHp"/>
</p:tagLst>
</file>

<file path=ppt/tags/tag68.xml><?xml version="1.0" encoding="utf-8"?>
<p:tagLst xmlns:a="http://schemas.openxmlformats.org/drawingml/2006/main" xmlns:r="http://schemas.openxmlformats.org/officeDocument/2006/relationships" xmlns:p="http://schemas.openxmlformats.org/presentationml/2006/main">
  <p:tag name="DVSHAPEID" val="HAdZtmM4bYy2iQW52L78hV"/>
</p:tagLst>
</file>

<file path=ppt/tags/tag69.xml><?xml version="1.0" encoding="utf-8"?>
<p:tagLst xmlns:a="http://schemas.openxmlformats.org/drawingml/2006/main" xmlns:r="http://schemas.openxmlformats.org/officeDocument/2006/relationships" xmlns:p="http://schemas.openxmlformats.org/presentationml/2006/main">
  <p:tag name="DVSHAPEID" val="6blQebouzwttE5m0unPbxw"/>
</p:tagLst>
</file>

<file path=ppt/tags/tag7.xml><?xml version="1.0" encoding="utf-8"?>
<p:tagLst xmlns:a="http://schemas.openxmlformats.org/drawingml/2006/main" xmlns:r="http://schemas.openxmlformats.org/officeDocument/2006/relationships" xmlns:p="http://schemas.openxmlformats.org/presentationml/2006/main">
  <p:tag name="DVSHAPEID" val="zyIgeN2R2XS44zT78e5IdY"/>
</p:tagLst>
</file>

<file path=ppt/tags/tag70.xml><?xml version="1.0" encoding="utf-8"?>
<p:tagLst xmlns:a="http://schemas.openxmlformats.org/drawingml/2006/main" xmlns:r="http://schemas.openxmlformats.org/officeDocument/2006/relationships" xmlns:p="http://schemas.openxmlformats.org/presentationml/2006/main">
  <p:tag name="DVSHAPEID" val="zOcQI1hJi5oAyuG2ss4LRL"/>
</p:tagLst>
</file>

<file path=ppt/tags/tag71.xml><?xml version="1.0" encoding="utf-8"?>
<p:tagLst xmlns:a="http://schemas.openxmlformats.org/drawingml/2006/main" xmlns:r="http://schemas.openxmlformats.org/officeDocument/2006/relationships" xmlns:p="http://schemas.openxmlformats.org/presentationml/2006/main">
  <p:tag name="DVSHAPEID" val="eSBkmRfevQ7AhlZTdowVo9"/>
</p:tagLst>
</file>

<file path=ppt/tags/tag72.xml><?xml version="1.0" encoding="utf-8"?>
<p:tagLst xmlns:a="http://schemas.openxmlformats.org/drawingml/2006/main" xmlns:r="http://schemas.openxmlformats.org/officeDocument/2006/relationships" xmlns:p="http://schemas.openxmlformats.org/presentationml/2006/main">
  <p:tag name="DVSHAPEID" val="Kj0E5tPKDbUuoPlfenQPhq"/>
</p:tagLst>
</file>

<file path=ppt/tags/tag73.xml><?xml version="1.0" encoding="utf-8"?>
<p:tagLst xmlns:a="http://schemas.openxmlformats.org/drawingml/2006/main" xmlns:r="http://schemas.openxmlformats.org/officeDocument/2006/relationships" xmlns:p="http://schemas.openxmlformats.org/presentationml/2006/main">
  <p:tag name="DVSHAPEID" val="sYdl3zfFfVm5uHRcWa6hev"/>
</p:tagLst>
</file>

<file path=ppt/tags/tag74.xml><?xml version="1.0" encoding="utf-8"?>
<p:tagLst xmlns:a="http://schemas.openxmlformats.org/drawingml/2006/main" xmlns:r="http://schemas.openxmlformats.org/officeDocument/2006/relationships" xmlns:p="http://schemas.openxmlformats.org/presentationml/2006/main">
  <p:tag name="DVSHAPEID" val="rtOwwstiXjiXyKzmUqW9u2"/>
</p:tagLst>
</file>

<file path=ppt/tags/tag75.xml><?xml version="1.0" encoding="utf-8"?>
<p:tagLst xmlns:a="http://schemas.openxmlformats.org/drawingml/2006/main" xmlns:r="http://schemas.openxmlformats.org/officeDocument/2006/relationships" xmlns:p="http://schemas.openxmlformats.org/presentationml/2006/main">
  <p:tag name="DVSHAPEID" val="zsjXc7DCVPbusoXMQ2n1Yi"/>
</p:tagLst>
</file>

<file path=ppt/tags/tag76.xml><?xml version="1.0" encoding="utf-8"?>
<p:tagLst xmlns:a="http://schemas.openxmlformats.org/drawingml/2006/main" xmlns:r="http://schemas.openxmlformats.org/officeDocument/2006/relationships" xmlns:p="http://schemas.openxmlformats.org/presentationml/2006/main">
  <p:tag name="DVSHAPEID" val="OnIiuM7FwlFh6Mq3mtRNhU"/>
</p:tagLst>
</file>

<file path=ppt/tags/tag77.xml><?xml version="1.0" encoding="utf-8"?>
<p:tagLst xmlns:a="http://schemas.openxmlformats.org/drawingml/2006/main" xmlns:r="http://schemas.openxmlformats.org/officeDocument/2006/relationships" xmlns:p="http://schemas.openxmlformats.org/presentationml/2006/main">
  <p:tag name="DVSHAPEID" val="IWchauwFh4oWLmhbUWYXaw"/>
</p:tagLst>
</file>

<file path=ppt/tags/tag78.xml><?xml version="1.0" encoding="utf-8"?>
<p:tagLst xmlns:a="http://schemas.openxmlformats.org/drawingml/2006/main" xmlns:r="http://schemas.openxmlformats.org/officeDocument/2006/relationships" xmlns:p="http://schemas.openxmlformats.org/presentationml/2006/main">
  <p:tag name="DVSHAPEID" val="xEgmfm8wkh8a1hR8igC8mf"/>
</p:tagLst>
</file>

<file path=ppt/tags/tag79.xml><?xml version="1.0" encoding="utf-8"?>
<p:tagLst xmlns:a="http://schemas.openxmlformats.org/drawingml/2006/main" xmlns:r="http://schemas.openxmlformats.org/officeDocument/2006/relationships" xmlns:p="http://schemas.openxmlformats.org/presentationml/2006/main">
  <p:tag name="DVSHAPEID" val="uf9aCrqCfcsjAYJUvlVOut"/>
</p:tagLst>
</file>

<file path=ppt/tags/tag8.xml><?xml version="1.0" encoding="utf-8"?>
<p:tagLst xmlns:a="http://schemas.openxmlformats.org/drawingml/2006/main" xmlns:r="http://schemas.openxmlformats.org/officeDocument/2006/relationships" xmlns:p="http://schemas.openxmlformats.org/presentationml/2006/main">
  <p:tag name="DVSHAPEID" val="E5XgUnsexWhFd0uH4M3QEf"/>
</p:tagLst>
</file>

<file path=ppt/tags/tag80.xml><?xml version="1.0" encoding="utf-8"?>
<p:tagLst xmlns:a="http://schemas.openxmlformats.org/drawingml/2006/main" xmlns:r="http://schemas.openxmlformats.org/officeDocument/2006/relationships" xmlns:p="http://schemas.openxmlformats.org/presentationml/2006/main">
  <p:tag name="DVSHAPEID" val="uqX9dgknSnzgY4O2vbbizZ"/>
</p:tagLst>
</file>

<file path=ppt/tags/tag81.xml><?xml version="1.0" encoding="utf-8"?>
<p:tagLst xmlns:a="http://schemas.openxmlformats.org/drawingml/2006/main" xmlns:r="http://schemas.openxmlformats.org/officeDocument/2006/relationships" xmlns:p="http://schemas.openxmlformats.org/presentationml/2006/main">
  <p:tag name="DVSHAPEID" val="6gjn7XVU1vMjR3l0EMLBbd"/>
</p:tagLst>
</file>

<file path=ppt/tags/tag82.xml><?xml version="1.0" encoding="utf-8"?>
<p:tagLst xmlns:a="http://schemas.openxmlformats.org/drawingml/2006/main" xmlns:r="http://schemas.openxmlformats.org/officeDocument/2006/relationships" xmlns:p="http://schemas.openxmlformats.org/presentationml/2006/main">
  <p:tag name="DVSHAPEID" val="S9r3RIszqpiFUpxa3bqfoy"/>
</p:tagLst>
</file>

<file path=ppt/tags/tag83.xml><?xml version="1.0" encoding="utf-8"?>
<p:tagLst xmlns:a="http://schemas.openxmlformats.org/drawingml/2006/main" xmlns:r="http://schemas.openxmlformats.org/officeDocument/2006/relationships" xmlns:p="http://schemas.openxmlformats.org/presentationml/2006/main">
  <p:tag name="DVSHAPEID" val="sXj5P2Y10GEXouXnQ3dlwC"/>
</p:tagLst>
</file>

<file path=ppt/tags/tag84.xml><?xml version="1.0" encoding="utf-8"?>
<p:tagLst xmlns:a="http://schemas.openxmlformats.org/drawingml/2006/main" xmlns:r="http://schemas.openxmlformats.org/officeDocument/2006/relationships" xmlns:p="http://schemas.openxmlformats.org/presentationml/2006/main">
  <p:tag name="DVSHAPEID" val="PrqQiQwMCWUPQ3LrV065F9"/>
</p:tagLst>
</file>

<file path=ppt/tags/tag85.xml><?xml version="1.0" encoding="utf-8"?>
<p:tagLst xmlns:a="http://schemas.openxmlformats.org/drawingml/2006/main" xmlns:r="http://schemas.openxmlformats.org/officeDocument/2006/relationships" xmlns:p="http://schemas.openxmlformats.org/presentationml/2006/main">
  <p:tag name="DVSHAPEID" val="PrqQiQwMCWUPQ3LrV065F9"/>
</p:tagLst>
</file>

<file path=ppt/tags/tag86.xml><?xml version="1.0" encoding="utf-8"?>
<p:tagLst xmlns:a="http://schemas.openxmlformats.org/drawingml/2006/main" xmlns:r="http://schemas.openxmlformats.org/officeDocument/2006/relationships" xmlns:p="http://schemas.openxmlformats.org/presentationml/2006/main">
  <p:tag name="DVSHAPEID" val="sXj5P2Y10GEXouXnQ3dlwC"/>
</p:tagLst>
</file>

<file path=ppt/tags/tag87.xml><?xml version="1.0" encoding="utf-8"?>
<p:tagLst xmlns:a="http://schemas.openxmlformats.org/drawingml/2006/main" xmlns:r="http://schemas.openxmlformats.org/officeDocument/2006/relationships" xmlns:p="http://schemas.openxmlformats.org/presentationml/2006/main">
  <p:tag name="DVSHAPEID" val="PrqQiQwMCWUPQ3LrV065F9"/>
</p:tagLst>
</file>

<file path=ppt/tags/tag88.xml><?xml version="1.0" encoding="utf-8"?>
<p:tagLst xmlns:a="http://schemas.openxmlformats.org/drawingml/2006/main" xmlns:r="http://schemas.openxmlformats.org/officeDocument/2006/relationships" xmlns:p="http://schemas.openxmlformats.org/presentationml/2006/main">
  <p:tag name="DVSHAPEID" val="PrqQiQwMCWUPQ3LrV065F9"/>
</p:tagLst>
</file>

<file path=ppt/tags/tag89.xml><?xml version="1.0" encoding="utf-8"?>
<p:tagLst xmlns:a="http://schemas.openxmlformats.org/drawingml/2006/main" xmlns:r="http://schemas.openxmlformats.org/officeDocument/2006/relationships" xmlns:p="http://schemas.openxmlformats.org/presentationml/2006/main">
  <p:tag name="DVSHAPEID" val="sXj5P2Y10GEXouXnQ3dlwC"/>
</p:tagLst>
</file>

<file path=ppt/tags/tag9.xml><?xml version="1.0" encoding="utf-8"?>
<p:tagLst xmlns:a="http://schemas.openxmlformats.org/drawingml/2006/main" xmlns:r="http://schemas.openxmlformats.org/officeDocument/2006/relationships" xmlns:p="http://schemas.openxmlformats.org/presentationml/2006/main">
  <p:tag name="DVSHAPEID" val="OFxUhZGBt8rBUCiXSFoNpV"/>
</p:tagLst>
</file>

<file path=ppt/tags/tag90.xml><?xml version="1.0" encoding="utf-8"?>
<p:tagLst xmlns:a="http://schemas.openxmlformats.org/drawingml/2006/main" xmlns:r="http://schemas.openxmlformats.org/officeDocument/2006/relationships" xmlns:p="http://schemas.openxmlformats.org/presentationml/2006/main">
  <p:tag name="DVSHAPEID" val="sXj5P2Y10GEXouXnQ3dlwC"/>
</p:tagLst>
</file>

<file path=ppt/tags/tag91.xml><?xml version="1.0" encoding="utf-8"?>
<p:tagLst xmlns:a="http://schemas.openxmlformats.org/drawingml/2006/main" xmlns:r="http://schemas.openxmlformats.org/officeDocument/2006/relationships" xmlns:p="http://schemas.openxmlformats.org/presentationml/2006/main">
  <p:tag name="DVSHAPEID" val="sXj5P2Y10GEXouXnQ3dlwC"/>
</p:tagLst>
</file>

<file path=ppt/tags/tag92.xml><?xml version="1.0" encoding="utf-8"?>
<p:tagLst xmlns:a="http://schemas.openxmlformats.org/drawingml/2006/main" xmlns:r="http://schemas.openxmlformats.org/officeDocument/2006/relationships" xmlns:p="http://schemas.openxmlformats.org/presentationml/2006/main">
  <p:tag name="DVSHAPEID" val="sXj5P2Y10GEXouXnQ3dlwC"/>
</p:tagLst>
</file>

<file path=ppt/tags/tag93.xml><?xml version="1.0" encoding="utf-8"?>
<p:tagLst xmlns:a="http://schemas.openxmlformats.org/drawingml/2006/main" xmlns:r="http://schemas.openxmlformats.org/officeDocument/2006/relationships" xmlns:p="http://schemas.openxmlformats.org/presentationml/2006/main">
  <p:tag name="DVSHAPEID" val="JE4tI9LGAbJUX5XNTYA1mK"/>
</p:tagLst>
</file>

<file path=ppt/tags/tag94.xml><?xml version="1.0" encoding="utf-8"?>
<p:tagLst xmlns:a="http://schemas.openxmlformats.org/drawingml/2006/main" xmlns:r="http://schemas.openxmlformats.org/officeDocument/2006/relationships" xmlns:p="http://schemas.openxmlformats.org/presentationml/2006/main">
  <p:tag name="DVSHAPEID" val="1z6SzEjYoVc0TGDorVJil4"/>
</p:tagLst>
</file>

<file path=ppt/tags/tag95.xml><?xml version="1.0" encoding="utf-8"?>
<p:tagLst xmlns:a="http://schemas.openxmlformats.org/drawingml/2006/main" xmlns:r="http://schemas.openxmlformats.org/officeDocument/2006/relationships" xmlns:p="http://schemas.openxmlformats.org/presentationml/2006/main">
  <p:tag name="DVSHAPEID" val="NKAoKmZqKG2ZDumQz6nCNN"/>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806950" rtl="0" eaLnBrk="1" fontAlgn="base" latinLnBrk="0" hangingPunct="1">
          <a:lnSpc>
            <a:spcPct val="85000"/>
          </a:lnSpc>
          <a:spcBef>
            <a:spcPct val="0"/>
          </a:spcBef>
          <a:spcAft>
            <a:spcPct val="0"/>
          </a:spcAft>
          <a:buClrTx/>
          <a:buSzTx/>
          <a:buFontTx/>
          <a:buNone/>
          <a:tabLst>
            <a:tab pos="685800" algn="l"/>
          </a:tabLst>
          <a:defRPr kumimoji="0" lang="en-US" sz="95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806950" rtl="0" eaLnBrk="1" fontAlgn="base" latinLnBrk="0" hangingPunct="1">
          <a:lnSpc>
            <a:spcPct val="85000"/>
          </a:lnSpc>
          <a:spcBef>
            <a:spcPct val="0"/>
          </a:spcBef>
          <a:spcAft>
            <a:spcPct val="0"/>
          </a:spcAft>
          <a:buClrTx/>
          <a:buSzTx/>
          <a:buFontTx/>
          <a:buNone/>
          <a:tabLst>
            <a:tab pos="685800" algn="l"/>
          </a:tabLst>
          <a:defRPr kumimoji="0" lang="en-US" sz="95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2344</TotalTime>
  <Words>1350</Words>
  <Application>Microsoft Office PowerPoint</Application>
  <PresentationFormat>Custom</PresentationFormat>
  <Paragraphs>44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Barry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DoIT</dc:creator>
  <cp:lastModifiedBy>James Haralambides</cp:lastModifiedBy>
  <cp:revision>108</cp:revision>
  <dcterms:created xsi:type="dcterms:W3CDTF">2001-09-04T18:16:26Z</dcterms:created>
  <dcterms:modified xsi:type="dcterms:W3CDTF">2011-04-15T04:40:05Z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1aykrG2SqZFbnQPsJVceVIOlcRjGa9I-2TciihpvIXEc</vt:lpwstr>
  </property>
  <property fmtid="{D5CDD505-2E9C-101B-9397-08002B2CF9AE}" pid="4" name="Google.Documents.RevisionId">
    <vt:lpwstr>01492620522986676417</vt:lpwstr>
  </property>
  <property fmtid="{D5CDD505-2E9C-101B-9397-08002B2CF9AE}" pid="5" name="Google.Documents.PreviousRevisionId">
    <vt:lpwstr>00464121498914864378</vt:lpwstr>
  </property>
  <property fmtid="{D5CDD505-2E9C-101B-9397-08002B2CF9AE}" pid="6" name="Google.Documents.PluginVersion">
    <vt:lpwstr>2.0.2026.3768</vt:lpwstr>
  </property>
  <property fmtid="{D5CDD505-2E9C-101B-9397-08002B2CF9AE}" pid="7" name="Google.Documents.MergeIncapabilityFlags">
    <vt:i4>0</vt:i4>
  </property>
</Properties>
</file>